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autoCompressPictures="0">
  <p:sldMasterIdLst>
    <p:sldMasterId id="2147483648" r:id="rId4"/>
  </p:sldMasterIdLst>
  <p:notesMasterIdLst>
    <p:notesMasterId r:id="rId24"/>
  </p:notesMasterIdLst>
  <p:sldIdLst>
    <p:sldId id="256" r:id="rId5"/>
    <p:sldId id="291" r:id="rId6"/>
    <p:sldId id="262" r:id="rId7"/>
    <p:sldId id="298" r:id="rId8"/>
    <p:sldId id="299" r:id="rId9"/>
    <p:sldId id="300" r:id="rId10"/>
    <p:sldId id="265" r:id="rId11"/>
    <p:sldId id="289" r:id="rId12"/>
    <p:sldId id="266" r:id="rId13"/>
    <p:sldId id="268" r:id="rId14"/>
    <p:sldId id="267" r:id="rId15"/>
    <p:sldId id="292" r:id="rId16"/>
    <p:sldId id="293" r:id="rId17"/>
    <p:sldId id="294" r:id="rId18"/>
    <p:sldId id="295" r:id="rId19"/>
    <p:sldId id="296" r:id="rId20"/>
    <p:sldId id="301" r:id="rId21"/>
    <p:sldId id="297" r:id="rId22"/>
    <p:sldId id="261" r:id="rId23"/>
  </p:sldIdLst>
  <p:sldSz cx="12192000" cy="6858000"/>
  <p:notesSz cx="9296400" cy="7010400"/>
  <p:embeddedFontLst>
    <p:embeddedFont>
      <p:font typeface="Calibri" panose="020F0502020204030204" pitchFamily="34" charset="0"/>
      <p:regular r:id="rId25"/>
      <p:bold r:id="rId26"/>
      <p:italic r:id="rId27"/>
      <p:boldItalic r:id="rId28"/>
    </p:embeddedFont>
    <p:embeddedFont>
      <p:font typeface="Minion Pro" panose="02040503050201020203" charset="0"/>
      <p:regular r:id="rId29"/>
      <p:bold r:id="rId30"/>
      <p:italic r:id="rId31"/>
      <p:boldItalic r:id="rId32"/>
    </p:embeddedFont>
    <p:embeddedFont>
      <p:font typeface="Myriad Pro" panose="020B0503030403020204" charset="0"/>
      <p:regular r:id="rId33"/>
      <p:bold r:id="rId34"/>
      <p:italic r:id="rId35"/>
      <p:boldItalic r:id="rId36"/>
    </p:embeddedFont>
    <p:embeddedFont>
      <p:font typeface="Tw Cen MT" panose="020B0602020104020603" pitchFamily="34" charset="0"/>
      <p:regular r:id="rId37"/>
      <p:bold r:id="rId38"/>
      <p:italic r:id="rId39"/>
      <p:boldItalic r:id="rId40"/>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42241"/>
    <a:srgbClr val="FFE785"/>
    <a:srgbClr val="FFCC00"/>
    <a:srgbClr val="851135"/>
    <a:srgbClr val="8B294E"/>
    <a:srgbClr val="E9A31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2284C6-F850-BB53-3322-14D657EE4671}" v="1027" dt="2021-05-25T22:18:28.118"/>
    <p1510:client id="{17A40889-AF62-9C87-5F68-62C3453D922C}" v="4" dt="2020-12-08T15:49:18.434"/>
    <p1510:client id="{25845CB9-9F31-6734-ED3A-E652638A6791}" v="17" dt="2020-04-29T20:29:52.051"/>
    <p1510:client id="{312AAE77-0240-4B71-7973-40F54F674D05}" v="154" dt="2021-05-27T18:29:29.958"/>
    <p1510:client id="{37AF5BDF-27CD-0B95-50D9-D7B07B74DEFC}" v="185" dt="2020-05-20T21:42:14.110"/>
    <p1510:client id="{41370412-C180-189F-E7BA-37E1B015FFCD}" v="609" dt="2020-05-20T16:53:54.048"/>
    <p1510:client id="{4F2462E2-4312-49C9-491D-217E0A000BB1}" v="1000" dt="2020-04-14T15:23:22.703"/>
    <p1510:client id="{541BC73D-D2E1-3470-6FB7-A1F69B003DE9}" v="2" dt="2020-04-24T19:06:58.580"/>
    <p1510:client id="{5B09DED3-EC81-4592-41E1-7B4460F1363B}" v="26" dt="2021-05-25T14:25:16.215"/>
    <p1510:client id="{67082464-C42A-1CDD-8893-4B221FF3FD32}" v="1466" dt="2020-04-13T19:31:10.855"/>
    <p1510:client id="{731B1106-95E0-AE97-4D0B-D7DCC3BF5380}" v="1" dt="2021-05-25T21:09:21.826"/>
    <p1510:client id="{7E37B33D-41F1-CD13-1C4E-8A2137881545}" v="70" dt="2020-04-29T21:07:29.315"/>
    <p1510:client id="{A36603F1-3CC2-4725-FACE-4E4C4A831FCF}" v="936" dt="2020-05-20T16:15:48.789"/>
    <p1510:client id="{B8D31523-9BDA-5C7F-0B6E-BAF06696B80C}" v="30" dt="2021-05-27T14:52:11.192"/>
    <p1510:client id="{D6463F58-9A45-7DC5-820A-E90F6A984075}" v="402" dt="2021-05-25T15:02:22.324"/>
    <p1510:client id="{D6D85D9A-D738-710B-A40C-A8127AC0C11A}" v="10" dt="2020-04-24T16:08:13.516"/>
    <p1510:client id="{DAD94C42-ED40-DF08-6AA3-289E1B1801EF}" v="25" dt="2020-04-29T02:17:19.875"/>
    <p1510:client id="{E5B59DA8-0E7B-4728-BB95-8BF795D0B908}" v="76" dt="2021-05-27T18:48:57.32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3256" autoAdjust="0"/>
  </p:normalViewPr>
  <p:slideViewPr>
    <p:cSldViewPr snapToGrid="0">
      <p:cViewPr varScale="1">
        <p:scale>
          <a:sx n="84" d="100"/>
          <a:sy n="84" d="100"/>
        </p:scale>
        <p:origin x="1596"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2.fntdata"/><Relationship Id="rId39" Type="http://schemas.openxmlformats.org/officeDocument/2006/relationships/font" Target="fonts/font15.fntdata"/><Relationship Id="rId21" Type="http://schemas.openxmlformats.org/officeDocument/2006/relationships/slide" Target="slides/slide17.xml"/><Relationship Id="rId34" Type="http://schemas.openxmlformats.org/officeDocument/2006/relationships/font" Target="fonts/font10.fntdata"/><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5.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7.fntdata"/><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20" Type="http://schemas.openxmlformats.org/officeDocument/2006/relationships/slide" Target="slides/slide16.xml"/><Relationship Id="rId4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A2F97BA-927C-4041-87A5-F6B02D7A8E89}" type="doc">
      <dgm:prSet loTypeId="urn:microsoft.com/office/officeart/2005/8/layout/gear1" loCatId="process" qsTypeId="urn:microsoft.com/office/officeart/2005/8/quickstyle/simple1" qsCatId="simple" csTypeId="urn:microsoft.com/office/officeart/2005/8/colors/accent1_2" csCatId="accent1" phldr="1"/>
      <dgm:spPr/>
    </dgm:pt>
    <dgm:pt modelId="{648D392F-6E9F-4275-89C6-D039F4ED1DFD}">
      <dgm:prSet phldrT="[Text]" custT="1"/>
      <dgm:spPr>
        <a:solidFill>
          <a:srgbClr val="851135"/>
        </a:solidFill>
      </dgm:spPr>
      <dgm:t>
        <a:bodyPr/>
        <a:lstStyle/>
        <a:p>
          <a:r>
            <a:rPr lang="en-US" sz="3600" dirty="0"/>
            <a:t>Student Success</a:t>
          </a:r>
        </a:p>
      </dgm:t>
    </dgm:pt>
    <dgm:pt modelId="{CDCAD062-050F-41F7-B315-3598FBB18DC1}" type="parTrans" cxnId="{E95FE8C8-FB8B-40B0-AB34-850B62D0EDB2}">
      <dgm:prSet/>
      <dgm:spPr/>
      <dgm:t>
        <a:bodyPr/>
        <a:lstStyle/>
        <a:p>
          <a:endParaRPr lang="en-US"/>
        </a:p>
      </dgm:t>
    </dgm:pt>
    <dgm:pt modelId="{41AC039F-E206-4BB4-A0CD-47D2B49103F6}" type="sibTrans" cxnId="{E95FE8C8-FB8B-40B0-AB34-850B62D0EDB2}">
      <dgm:prSet/>
      <dgm:spPr/>
      <dgm:t>
        <a:bodyPr/>
        <a:lstStyle/>
        <a:p>
          <a:endParaRPr lang="en-US"/>
        </a:p>
      </dgm:t>
    </dgm:pt>
    <dgm:pt modelId="{9B380835-E52D-4450-9309-EDB225CB3759}">
      <dgm:prSet phldrT="[Text]" custT="1"/>
      <dgm:spPr>
        <a:solidFill>
          <a:schemeClr val="tx1"/>
        </a:solidFill>
      </dgm:spPr>
      <dgm:t>
        <a:bodyPr/>
        <a:lstStyle/>
        <a:p>
          <a:r>
            <a:rPr lang="en-US" sz="2000" dirty="0"/>
            <a:t>Student Accessibility Center</a:t>
          </a:r>
        </a:p>
      </dgm:t>
    </dgm:pt>
    <dgm:pt modelId="{817C2EC6-49B1-487F-B5D2-958119C1C3AC}" type="parTrans" cxnId="{C3F3F159-136F-4D35-B9BD-C4CF1BFD0DFE}">
      <dgm:prSet/>
      <dgm:spPr/>
      <dgm:t>
        <a:bodyPr/>
        <a:lstStyle/>
        <a:p>
          <a:endParaRPr lang="en-US"/>
        </a:p>
      </dgm:t>
    </dgm:pt>
    <dgm:pt modelId="{31FA26BA-9906-4B06-922C-4D92FDA5422F}" type="sibTrans" cxnId="{C3F3F159-136F-4D35-B9BD-C4CF1BFD0DFE}">
      <dgm:prSet/>
      <dgm:spPr/>
      <dgm:t>
        <a:bodyPr/>
        <a:lstStyle/>
        <a:p>
          <a:endParaRPr lang="en-US"/>
        </a:p>
      </dgm:t>
    </dgm:pt>
    <dgm:pt modelId="{D9F3FC4C-20D7-4CFD-BBDA-D8FDB3E14AF8}">
      <dgm:prSet phldrT="[Text]"/>
      <dgm:spPr>
        <a:solidFill>
          <a:srgbClr val="E9A311"/>
        </a:solidFill>
      </dgm:spPr>
      <dgm:t>
        <a:bodyPr/>
        <a:lstStyle/>
        <a:p>
          <a:r>
            <a:rPr lang="en-US" dirty="0"/>
            <a:t>Tutoring Center</a:t>
          </a:r>
        </a:p>
      </dgm:t>
    </dgm:pt>
    <dgm:pt modelId="{63086068-1877-4A5D-9458-2B51DEAF5675}" type="parTrans" cxnId="{8D56BE11-898E-473C-B9AF-4CC7451EFC9D}">
      <dgm:prSet/>
      <dgm:spPr/>
      <dgm:t>
        <a:bodyPr/>
        <a:lstStyle/>
        <a:p>
          <a:endParaRPr lang="en-US"/>
        </a:p>
      </dgm:t>
    </dgm:pt>
    <dgm:pt modelId="{AD04391D-D5A6-414E-BA4C-9D2655826CA9}" type="sibTrans" cxnId="{8D56BE11-898E-473C-B9AF-4CC7451EFC9D}">
      <dgm:prSet/>
      <dgm:spPr/>
      <dgm:t>
        <a:bodyPr/>
        <a:lstStyle/>
        <a:p>
          <a:endParaRPr lang="en-US"/>
        </a:p>
      </dgm:t>
    </dgm:pt>
    <dgm:pt modelId="{9EE74E6C-1CF1-4E8E-B751-18D9F909DFC2}" type="pres">
      <dgm:prSet presAssocID="{EA2F97BA-927C-4041-87A5-F6B02D7A8E89}" presName="composite" presStyleCnt="0">
        <dgm:presLayoutVars>
          <dgm:chMax val="3"/>
          <dgm:animLvl val="lvl"/>
          <dgm:resizeHandles val="exact"/>
        </dgm:presLayoutVars>
      </dgm:prSet>
      <dgm:spPr/>
    </dgm:pt>
    <dgm:pt modelId="{AB64A1AA-DB42-4507-8A3B-4E52E20A577C}" type="pres">
      <dgm:prSet presAssocID="{648D392F-6E9F-4275-89C6-D039F4ED1DFD}" presName="gear1" presStyleLbl="node1" presStyleIdx="0" presStyleCnt="3" custLinFactNeighborX="3106" custLinFactNeighborY="-4249">
        <dgm:presLayoutVars>
          <dgm:chMax val="1"/>
          <dgm:bulletEnabled val="1"/>
        </dgm:presLayoutVars>
      </dgm:prSet>
      <dgm:spPr/>
    </dgm:pt>
    <dgm:pt modelId="{B38AAB84-E1BF-44E4-90D5-3BF7D9889C05}" type="pres">
      <dgm:prSet presAssocID="{648D392F-6E9F-4275-89C6-D039F4ED1DFD}" presName="gear1srcNode" presStyleLbl="node1" presStyleIdx="0" presStyleCnt="3"/>
      <dgm:spPr/>
    </dgm:pt>
    <dgm:pt modelId="{C5C7D5D1-DF44-4DEC-8CBE-0F462931144B}" type="pres">
      <dgm:prSet presAssocID="{648D392F-6E9F-4275-89C6-D039F4ED1DFD}" presName="gear1dstNode" presStyleLbl="node1" presStyleIdx="0" presStyleCnt="3"/>
      <dgm:spPr/>
    </dgm:pt>
    <dgm:pt modelId="{83D620A1-DA61-477C-B8DC-6FC81B5694E3}" type="pres">
      <dgm:prSet presAssocID="{9B380835-E52D-4450-9309-EDB225CB3759}" presName="gear2" presStyleLbl="node1" presStyleIdx="1" presStyleCnt="3" custScaleX="129694" custScaleY="118650" custLinFactNeighborX="-27073" custLinFactNeighborY="29999">
        <dgm:presLayoutVars>
          <dgm:chMax val="1"/>
          <dgm:bulletEnabled val="1"/>
        </dgm:presLayoutVars>
      </dgm:prSet>
      <dgm:spPr/>
    </dgm:pt>
    <dgm:pt modelId="{A11BD35F-F42F-4338-A5FC-0F56EE552FC4}" type="pres">
      <dgm:prSet presAssocID="{9B380835-E52D-4450-9309-EDB225CB3759}" presName="gear2srcNode" presStyleLbl="node1" presStyleIdx="1" presStyleCnt="3"/>
      <dgm:spPr/>
    </dgm:pt>
    <dgm:pt modelId="{02F272C1-4112-43CE-B3DD-8638392EF148}" type="pres">
      <dgm:prSet presAssocID="{9B380835-E52D-4450-9309-EDB225CB3759}" presName="gear2dstNode" presStyleLbl="node1" presStyleIdx="1" presStyleCnt="3"/>
      <dgm:spPr/>
    </dgm:pt>
    <dgm:pt modelId="{54E5986C-064A-40AE-AA24-829D6392FE0C}" type="pres">
      <dgm:prSet presAssocID="{D9F3FC4C-20D7-4CFD-BBDA-D8FDB3E14AF8}" presName="gear3" presStyleLbl="node1" presStyleIdx="2" presStyleCnt="3" custScaleX="123993" custScaleY="119473" custLinFactNeighborX="8128" custLinFactNeighborY="-10527"/>
      <dgm:spPr/>
    </dgm:pt>
    <dgm:pt modelId="{CDC5CBF2-AA63-4CB2-8CCC-822B6AECF610}" type="pres">
      <dgm:prSet presAssocID="{D9F3FC4C-20D7-4CFD-BBDA-D8FDB3E14AF8}" presName="gear3tx" presStyleLbl="node1" presStyleIdx="2" presStyleCnt="3">
        <dgm:presLayoutVars>
          <dgm:chMax val="1"/>
          <dgm:bulletEnabled val="1"/>
        </dgm:presLayoutVars>
      </dgm:prSet>
      <dgm:spPr/>
    </dgm:pt>
    <dgm:pt modelId="{EBF7CC29-F2E3-409A-99C8-58FD55A3D651}" type="pres">
      <dgm:prSet presAssocID="{D9F3FC4C-20D7-4CFD-BBDA-D8FDB3E14AF8}" presName="gear3srcNode" presStyleLbl="node1" presStyleIdx="2" presStyleCnt="3"/>
      <dgm:spPr/>
    </dgm:pt>
    <dgm:pt modelId="{55A6A085-ABE8-4D5D-9B1D-276DE965A1FC}" type="pres">
      <dgm:prSet presAssocID="{D9F3FC4C-20D7-4CFD-BBDA-D8FDB3E14AF8}" presName="gear3dstNode" presStyleLbl="node1" presStyleIdx="2" presStyleCnt="3"/>
      <dgm:spPr/>
    </dgm:pt>
    <dgm:pt modelId="{200A26EF-233D-4137-A3E0-757B85F09192}" type="pres">
      <dgm:prSet presAssocID="{41AC039F-E206-4BB4-A0CD-47D2B49103F6}" presName="connector1" presStyleLbl="sibTrans2D1" presStyleIdx="0" presStyleCnt="3"/>
      <dgm:spPr/>
    </dgm:pt>
    <dgm:pt modelId="{041987A2-0849-4029-9E1C-7BB54225186D}" type="pres">
      <dgm:prSet presAssocID="{31FA26BA-9906-4B06-922C-4D92FDA5422F}" presName="connector2" presStyleLbl="sibTrans2D1" presStyleIdx="1" presStyleCnt="3" custLinFactNeighborX="-36143" custLinFactNeighborY="25287"/>
      <dgm:spPr/>
    </dgm:pt>
    <dgm:pt modelId="{773302B5-7105-4A14-9518-611A39C1FB94}" type="pres">
      <dgm:prSet presAssocID="{AD04391D-D5A6-414E-BA4C-9D2655826CA9}" presName="connector3" presStyleLbl="sibTrans2D1" presStyleIdx="2" presStyleCnt="3" custLinFactNeighborX="0" custLinFactNeighborY="-8151"/>
      <dgm:spPr/>
    </dgm:pt>
  </dgm:ptLst>
  <dgm:cxnLst>
    <dgm:cxn modelId="{E899D410-DCAE-4626-8D9E-A4C4ECD4277A}" type="presOf" srcId="{EA2F97BA-927C-4041-87A5-F6B02D7A8E89}" destId="{9EE74E6C-1CF1-4E8E-B751-18D9F909DFC2}" srcOrd="0" destOrd="0" presId="urn:microsoft.com/office/officeart/2005/8/layout/gear1"/>
    <dgm:cxn modelId="{8D56BE11-898E-473C-B9AF-4CC7451EFC9D}" srcId="{EA2F97BA-927C-4041-87A5-F6B02D7A8E89}" destId="{D9F3FC4C-20D7-4CFD-BBDA-D8FDB3E14AF8}" srcOrd="2" destOrd="0" parTransId="{63086068-1877-4A5D-9458-2B51DEAF5675}" sibTransId="{AD04391D-D5A6-414E-BA4C-9D2655826CA9}"/>
    <dgm:cxn modelId="{3D311432-13BB-405C-A243-518E8604A4DA}" type="presOf" srcId="{9B380835-E52D-4450-9309-EDB225CB3759}" destId="{83D620A1-DA61-477C-B8DC-6FC81B5694E3}" srcOrd="0" destOrd="0" presId="urn:microsoft.com/office/officeart/2005/8/layout/gear1"/>
    <dgm:cxn modelId="{204AEA35-A5C9-4FCA-8A40-6A371AB73D24}" type="presOf" srcId="{31FA26BA-9906-4B06-922C-4D92FDA5422F}" destId="{041987A2-0849-4029-9E1C-7BB54225186D}" srcOrd="0" destOrd="0" presId="urn:microsoft.com/office/officeart/2005/8/layout/gear1"/>
    <dgm:cxn modelId="{C1D90C37-DD68-43FA-BA0F-E6098CFFAB75}" type="presOf" srcId="{648D392F-6E9F-4275-89C6-D039F4ED1DFD}" destId="{B38AAB84-E1BF-44E4-90D5-3BF7D9889C05}" srcOrd="1" destOrd="0" presId="urn:microsoft.com/office/officeart/2005/8/layout/gear1"/>
    <dgm:cxn modelId="{32A74472-E7DF-480D-BD83-32755DD9BB26}" type="presOf" srcId="{D9F3FC4C-20D7-4CFD-BBDA-D8FDB3E14AF8}" destId="{EBF7CC29-F2E3-409A-99C8-58FD55A3D651}" srcOrd="2" destOrd="0" presId="urn:microsoft.com/office/officeart/2005/8/layout/gear1"/>
    <dgm:cxn modelId="{C3F3F159-136F-4D35-B9BD-C4CF1BFD0DFE}" srcId="{EA2F97BA-927C-4041-87A5-F6B02D7A8E89}" destId="{9B380835-E52D-4450-9309-EDB225CB3759}" srcOrd="1" destOrd="0" parTransId="{817C2EC6-49B1-487F-B5D2-958119C1C3AC}" sibTransId="{31FA26BA-9906-4B06-922C-4D92FDA5422F}"/>
    <dgm:cxn modelId="{EF4CD083-01CF-4F6D-A09F-C88C3510D41A}" type="presOf" srcId="{648D392F-6E9F-4275-89C6-D039F4ED1DFD}" destId="{AB64A1AA-DB42-4507-8A3B-4E52E20A577C}" srcOrd="0" destOrd="0" presId="urn:microsoft.com/office/officeart/2005/8/layout/gear1"/>
    <dgm:cxn modelId="{BB95A7A3-64C4-465E-B0CC-55A6B49F0445}" type="presOf" srcId="{D9F3FC4C-20D7-4CFD-BBDA-D8FDB3E14AF8}" destId="{54E5986C-064A-40AE-AA24-829D6392FE0C}" srcOrd="0" destOrd="0" presId="urn:microsoft.com/office/officeart/2005/8/layout/gear1"/>
    <dgm:cxn modelId="{646931AD-727A-43D9-96FB-04844ABB79E1}" type="presOf" srcId="{AD04391D-D5A6-414E-BA4C-9D2655826CA9}" destId="{773302B5-7105-4A14-9518-611A39C1FB94}" srcOrd="0" destOrd="0" presId="urn:microsoft.com/office/officeart/2005/8/layout/gear1"/>
    <dgm:cxn modelId="{4B07AEB5-2B34-4E4A-9D89-6F8D2F4490BF}" type="presOf" srcId="{D9F3FC4C-20D7-4CFD-BBDA-D8FDB3E14AF8}" destId="{CDC5CBF2-AA63-4CB2-8CCC-822B6AECF610}" srcOrd="1" destOrd="0" presId="urn:microsoft.com/office/officeart/2005/8/layout/gear1"/>
    <dgm:cxn modelId="{85F1F9B7-15CD-4CC5-8B95-54C247DD20DA}" type="presOf" srcId="{9B380835-E52D-4450-9309-EDB225CB3759}" destId="{A11BD35F-F42F-4338-A5FC-0F56EE552FC4}" srcOrd="1" destOrd="0" presId="urn:microsoft.com/office/officeart/2005/8/layout/gear1"/>
    <dgm:cxn modelId="{9CBDFABA-8BF4-4E7C-ADD4-6169E7FCF907}" type="presOf" srcId="{41AC039F-E206-4BB4-A0CD-47D2B49103F6}" destId="{200A26EF-233D-4137-A3E0-757B85F09192}" srcOrd="0" destOrd="0" presId="urn:microsoft.com/office/officeart/2005/8/layout/gear1"/>
    <dgm:cxn modelId="{E95FE8C8-FB8B-40B0-AB34-850B62D0EDB2}" srcId="{EA2F97BA-927C-4041-87A5-F6B02D7A8E89}" destId="{648D392F-6E9F-4275-89C6-D039F4ED1DFD}" srcOrd="0" destOrd="0" parTransId="{CDCAD062-050F-41F7-B315-3598FBB18DC1}" sibTransId="{41AC039F-E206-4BB4-A0CD-47D2B49103F6}"/>
    <dgm:cxn modelId="{F7E23AD5-1E34-4F40-8AF8-D47B1C8CB42F}" type="presOf" srcId="{9B380835-E52D-4450-9309-EDB225CB3759}" destId="{02F272C1-4112-43CE-B3DD-8638392EF148}" srcOrd="2" destOrd="0" presId="urn:microsoft.com/office/officeart/2005/8/layout/gear1"/>
    <dgm:cxn modelId="{D93F14E8-47FA-4C41-B689-C7F4552CFA2B}" type="presOf" srcId="{D9F3FC4C-20D7-4CFD-BBDA-D8FDB3E14AF8}" destId="{55A6A085-ABE8-4D5D-9B1D-276DE965A1FC}" srcOrd="3" destOrd="0" presId="urn:microsoft.com/office/officeart/2005/8/layout/gear1"/>
    <dgm:cxn modelId="{1D8460FF-EC58-4DAD-9EDD-5011866FE06E}" type="presOf" srcId="{648D392F-6E9F-4275-89C6-D039F4ED1DFD}" destId="{C5C7D5D1-DF44-4DEC-8CBE-0F462931144B}" srcOrd="2" destOrd="0" presId="urn:microsoft.com/office/officeart/2005/8/layout/gear1"/>
    <dgm:cxn modelId="{DD01FA17-0BF4-4A95-8749-4D4E0AB53684}" type="presParOf" srcId="{9EE74E6C-1CF1-4E8E-B751-18D9F909DFC2}" destId="{AB64A1AA-DB42-4507-8A3B-4E52E20A577C}" srcOrd="0" destOrd="0" presId="urn:microsoft.com/office/officeart/2005/8/layout/gear1"/>
    <dgm:cxn modelId="{C15BE7A5-F4B4-4FDF-9CC6-20CBD25223D7}" type="presParOf" srcId="{9EE74E6C-1CF1-4E8E-B751-18D9F909DFC2}" destId="{B38AAB84-E1BF-44E4-90D5-3BF7D9889C05}" srcOrd="1" destOrd="0" presId="urn:microsoft.com/office/officeart/2005/8/layout/gear1"/>
    <dgm:cxn modelId="{499CF23E-AEB2-4575-92DA-BB41E07E3D4F}" type="presParOf" srcId="{9EE74E6C-1CF1-4E8E-B751-18D9F909DFC2}" destId="{C5C7D5D1-DF44-4DEC-8CBE-0F462931144B}" srcOrd="2" destOrd="0" presId="urn:microsoft.com/office/officeart/2005/8/layout/gear1"/>
    <dgm:cxn modelId="{ED680D4D-4EF2-45FF-B33A-DFE609FA3D8A}" type="presParOf" srcId="{9EE74E6C-1CF1-4E8E-B751-18D9F909DFC2}" destId="{83D620A1-DA61-477C-B8DC-6FC81B5694E3}" srcOrd="3" destOrd="0" presId="urn:microsoft.com/office/officeart/2005/8/layout/gear1"/>
    <dgm:cxn modelId="{86B378E0-0AE7-4F15-A795-D64FBB654592}" type="presParOf" srcId="{9EE74E6C-1CF1-4E8E-B751-18D9F909DFC2}" destId="{A11BD35F-F42F-4338-A5FC-0F56EE552FC4}" srcOrd="4" destOrd="0" presId="urn:microsoft.com/office/officeart/2005/8/layout/gear1"/>
    <dgm:cxn modelId="{ECA9FF45-12A8-4A78-A09E-31CBC29276D7}" type="presParOf" srcId="{9EE74E6C-1CF1-4E8E-B751-18D9F909DFC2}" destId="{02F272C1-4112-43CE-B3DD-8638392EF148}" srcOrd="5" destOrd="0" presId="urn:microsoft.com/office/officeart/2005/8/layout/gear1"/>
    <dgm:cxn modelId="{401DD56E-737F-4220-92CE-6ED0F7D14675}" type="presParOf" srcId="{9EE74E6C-1CF1-4E8E-B751-18D9F909DFC2}" destId="{54E5986C-064A-40AE-AA24-829D6392FE0C}" srcOrd="6" destOrd="0" presId="urn:microsoft.com/office/officeart/2005/8/layout/gear1"/>
    <dgm:cxn modelId="{6C35037F-F0DB-4851-8FF5-68E5A76AD58E}" type="presParOf" srcId="{9EE74E6C-1CF1-4E8E-B751-18D9F909DFC2}" destId="{CDC5CBF2-AA63-4CB2-8CCC-822B6AECF610}" srcOrd="7" destOrd="0" presId="urn:microsoft.com/office/officeart/2005/8/layout/gear1"/>
    <dgm:cxn modelId="{34F11AE9-C098-4B36-8308-652DB911302C}" type="presParOf" srcId="{9EE74E6C-1CF1-4E8E-B751-18D9F909DFC2}" destId="{EBF7CC29-F2E3-409A-99C8-58FD55A3D651}" srcOrd="8" destOrd="0" presId="urn:microsoft.com/office/officeart/2005/8/layout/gear1"/>
    <dgm:cxn modelId="{1D0287CF-C88F-45A9-B4B3-22FAC9F86F9D}" type="presParOf" srcId="{9EE74E6C-1CF1-4E8E-B751-18D9F909DFC2}" destId="{55A6A085-ABE8-4D5D-9B1D-276DE965A1FC}" srcOrd="9" destOrd="0" presId="urn:microsoft.com/office/officeart/2005/8/layout/gear1"/>
    <dgm:cxn modelId="{65164B46-1B37-4BBB-BD8E-5BE55B40FDA4}" type="presParOf" srcId="{9EE74E6C-1CF1-4E8E-B751-18D9F909DFC2}" destId="{200A26EF-233D-4137-A3E0-757B85F09192}" srcOrd="10" destOrd="0" presId="urn:microsoft.com/office/officeart/2005/8/layout/gear1"/>
    <dgm:cxn modelId="{B08D9139-C282-436A-9451-30B6D70CE031}" type="presParOf" srcId="{9EE74E6C-1CF1-4E8E-B751-18D9F909DFC2}" destId="{041987A2-0849-4029-9E1C-7BB54225186D}" srcOrd="11" destOrd="0" presId="urn:microsoft.com/office/officeart/2005/8/layout/gear1"/>
    <dgm:cxn modelId="{BDC88876-5470-4153-ABFD-929A09A30201}" type="presParOf" srcId="{9EE74E6C-1CF1-4E8E-B751-18D9F909DFC2}" destId="{773302B5-7105-4A14-9518-611A39C1FB94}"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64A1AA-DB42-4507-8A3B-4E52E20A577C}">
      <dsp:nvSpPr>
        <dsp:cNvPr id="0" name=""/>
        <dsp:cNvSpPr/>
      </dsp:nvSpPr>
      <dsp:spPr>
        <a:xfrm>
          <a:off x="5139787" y="2394597"/>
          <a:ext cx="2926743" cy="2926743"/>
        </a:xfrm>
        <a:prstGeom prst="gear9">
          <a:avLst/>
        </a:prstGeom>
        <a:solidFill>
          <a:srgbClr val="85113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en-US" sz="3600" kern="1200" dirty="0"/>
            <a:t>Student Success</a:t>
          </a:r>
        </a:p>
      </dsp:txBody>
      <dsp:txXfrm>
        <a:off x="5728193" y="3080173"/>
        <a:ext cx="1749931" cy="1504406"/>
      </dsp:txXfrm>
    </dsp:sp>
    <dsp:sp modelId="{83D620A1-DA61-477C-B8DC-6FC81B5694E3}">
      <dsp:nvSpPr>
        <dsp:cNvPr id="0" name=""/>
        <dsp:cNvSpPr/>
      </dsp:nvSpPr>
      <dsp:spPr>
        <a:xfrm>
          <a:off x="2453765" y="2267233"/>
          <a:ext cx="2760589" cy="2525513"/>
        </a:xfrm>
        <a:prstGeom prst="gear6">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Student Accessibility Center</a:t>
          </a:r>
        </a:p>
      </dsp:txBody>
      <dsp:txXfrm>
        <a:off x="3123741" y="2906881"/>
        <a:ext cx="1420637" cy="1246217"/>
      </dsp:txXfrm>
    </dsp:sp>
    <dsp:sp modelId="{54E5986C-064A-40AE-AA24-829D6392FE0C}">
      <dsp:nvSpPr>
        <dsp:cNvPr id="0" name=""/>
        <dsp:cNvSpPr/>
      </dsp:nvSpPr>
      <dsp:spPr>
        <a:xfrm rot="20700000">
          <a:off x="4478416" y="172897"/>
          <a:ext cx="2620421" cy="2457147"/>
        </a:xfrm>
        <a:prstGeom prst="gear6">
          <a:avLst/>
        </a:prstGeom>
        <a:solidFill>
          <a:srgbClr val="E9A31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r>
            <a:rPr lang="en-US" sz="3000" kern="1200" dirty="0"/>
            <a:t>Tutoring Center</a:t>
          </a:r>
        </a:p>
      </dsp:txBody>
      <dsp:txXfrm rot="-20700000">
        <a:off x="5062835" y="702137"/>
        <a:ext cx="1451582" cy="1398667"/>
      </dsp:txXfrm>
    </dsp:sp>
    <dsp:sp modelId="{200A26EF-233D-4137-A3E0-757B85F09192}">
      <dsp:nvSpPr>
        <dsp:cNvPr id="0" name=""/>
        <dsp:cNvSpPr/>
      </dsp:nvSpPr>
      <dsp:spPr>
        <a:xfrm>
          <a:off x="4836405" y="2070129"/>
          <a:ext cx="3746231" cy="3746231"/>
        </a:xfrm>
        <a:prstGeom prst="circularArrow">
          <a:avLst>
            <a:gd name="adj1" fmla="val 4687"/>
            <a:gd name="adj2" fmla="val 299029"/>
            <a:gd name="adj3" fmla="val 2537811"/>
            <a:gd name="adj4" fmla="val 15815413"/>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41987A2-0849-4029-9E1C-7BB54225186D}">
      <dsp:nvSpPr>
        <dsp:cNvPr id="0" name=""/>
        <dsp:cNvSpPr/>
      </dsp:nvSpPr>
      <dsp:spPr>
        <a:xfrm>
          <a:off x="1985323" y="2039656"/>
          <a:ext cx="2721871" cy="2721871"/>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73302B5-7105-4A14-9518-611A39C1FB94}">
      <dsp:nvSpPr>
        <dsp:cNvPr id="0" name=""/>
        <dsp:cNvSpPr/>
      </dsp:nvSpPr>
      <dsp:spPr>
        <a:xfrm>
          <a:off x="4055844" y="-342152"/>
          <a:ext cx="2934725" cy="2934725"/>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28440" cy="3246807"/>
          </a:xfrm>
          <a:prstGeom prst="rect">
            <a:avLst/>
          </a:prstGeom>
        </p:spPr>
        <p:txBody>
          <a:bodyPr vert="horz" lIns="189976" tIns="94988" rIns="189976" bIns="94988" rtlCol="0"/>
          <a:lstStyle>
            <a:lvl1pPr algn="l">
              <a:defRPr sz="2500"/>
            </a:lvl1pPr>
          </a:lstStyle>
          <a:p>
            <a:endParaRPr lang="en-US"/>
          </a:p>
        </p:txBody>
      </p:sp>
      <p:sp>
        <p:nvSpPr>
          <p:cNvPr id="3" name="Date Placeholder 2"/>
          <p:cNvSpPr>
            <a:spLocks noGrp="1"/>
          </p:cNvSpPr>
          <p:nvPr>
            <p:ph type="dt" idx="1"/>
          </p:nvPr>
        </p:nvSpPr>
        <p:spPr>
          <a:xfrm>
            <a:off x="5265809" y="1"/>
            <a:ext cx="4028440" cy="3246807"/>
          </a:xfrm>
          <a:prstGeom prst="rect">
            <a:avLst/>
          </a:prstGeom>
        </p:spPr>
        <p:txBody>
          <a:bodyPr vert="horz" lIns="189976" tIns="94988" rIns="189976" bIns="94988" rtlCol="0"/>
          <a:lstStyle>
            <a:lvl1pPr algn="r">
              <a:defRPr sz="2500"/>
            </a:lvl1pPr>
          </a:lstStyle>
          <a:p>
            <a:fld id="{48ECF9DD-F1DA-4311-9265-5A8D7CB0B2FC}" type="datetimeFigureOut">
              <a:rPr lang="en-US"/>
              <a:t>8/17/2021</a:t>
            </a:fld>
            <a:endParaRPr lang="en-US"/>
          </a:p>
        </p:txBody>
      </p:sp>
      <p:sp>
        <p:nvSpPr>
          <p:cNvPr id="4" name="Slide Image Placeholder 3"/>
          <p:cNvSpPr>
            <a:spLocks noGrp="1" noRot="1" noChangeAspect="1"/>
          </p:cNvSpPr>
          <p:nvPr>
            <p:ph type="sldImg" idx="2"/>
          </p:nvPr>
        </p:nvSpPr>
        <p:spPr>
          <a:xfrm>
            <a:off x="-14765338" y="8088313"/>
            <a:ext cx="38827076" cy="21840825"/>
          </a:xfrm>
          <a:prstGeom prst="rect">
            <a:avLst/>
          </a:prstGeom>
          <a:noFill/>
          <a:ln w="12700">
            <a:solidFill>
              <a:prstClr val="black"/>
            </a:solidFill>
          </a:ln>
        </p:spPr>
        <p:txBody>
          <a:bodyPr vert="horz" lIns="189976" tIns="94988" rIns="189976" bIns="94988" rtlCol="0" anchor="ctr"/>
          <a:lstStyle/>
          <a:p>
            <a:endParaRPr lang="en-US"/>
          </a:p>
        </p:txBody>
      </p:sp>
      <p:sp>
        <p:nvSpPr>
          <p:cNvPr id="5" name="Notes Placeholder 4"/>
          <p:cNvSpPr>
            <a:spLocks noGrp="1"/>
          </p:cNvSpPr>
          <p:nvPr>
            <p:ph type="body" sz="quarter" idx="3"/>
          </p:nvPr>
        </p:nvSpPr>
        <p:spPr>
          <a:xfrm>
            <a:off x="929640" y="31142354"/>
            <a:ext cx="7437120" cy="25480108"/>
          </a:xfrm>
          <a:prstGeom prst="rect">
            <a:avLst/>
          </a:prstGeom>
        </p:spPr>
        <p:txBody>
          <a:bodyPr vert="horz" lIns="189976" tIns="94988" rIns="189976" bIns="9498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1464589"/>
            <a:ext cx="4028440" cy="3246800"/>
          </a:xfrm>
          <a:prstGeom prst="rect">
            <a:avLst/>
          </a:prstGeom>
        </p:spPr>
        <p:txBody>
          <a:bodyPr vert="horz" lIns="189976" tIns="94988" rIns="189976" bIns="94988" rtlCol="0" anchor="b"/>
          <a:lstStyle>
            <a:lvl1pPr algn="l">
              <a:defRPr sz="2500"/>
            </a:lvl1pPr>
          </a:lstStyle>
          <a:p>
            <a:endParaRPr lang="en-US"/>
          </a:p>
        </p:txBody>
      </p:sp>
      <p:sp>
        <p:nvSpPr>
          <p:cNvPr id="7" name="Slide Number Placeholder 6"/>
          <p:cNvSpPr>
            <a:spLocks noGrp="1"/>
          </p:cNvSpPr>
          <p:nvPr>
            <p:ph type="sldNum" sz="quarter" idx="5"/>
          </p:nvPr>
        </p:nvSpPr>
        <p:spPr>
          <a:xfrm>
            <a:off x="5265809" y="61464589"/>
            <a:ext cx="4028440" cy="3246800"/>
          </a:xfrm>
          <a:prstGeom prst="rect">
            <a:avLst/>
          </a:prstGeom>
        </p:spPr>
        <p:txBody>
          <a:bodyPr vert="horz" lIns="189976" tIns="94988" rIns="189976" bIns="94988" rtlCol="0" anchor="b"/>
          <a:lstStyle>
            <a:lvl1pPr algn="r">
              <a:defRPr sz="2500"/>
            </a:lvl1pPr>
          </a:lstStyle>
          <a:p>
            <a:fld id="{CE80A8F4-CA35-4AD7-B0B5-F181F4BBD34C}" type="slidenum">
              <a:rPr lang="en-US"/>
              <a:t>‹#›</a:t>
            </a:fld>
            <a:endParaRPr lang="en-US"/>
          </a:p>
        </p:txBody>
      </p:sp>
    </p:spTree>
    <p:extLst>
      <p:ext uri="{BB962C8B-B14F-4D97-AF65-F5344CB8AC3E}">
        <p14:creationId xmlns:p14="http://schemas.microsoft.com/office/powerpoint/2010/main" val="684409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80A8F4-CA35-4AD7-B0B5-F181F4BBD34C}" type="slidenum">
              <a:rPr lang="en-US" smtClean="0"/>
              <a:t>1</a:t>
            </a:fld>
            <a:endParaRPr lang="en-US"/>
          </a:p>
        </p:txBody>
      </p:sp>
    </p:spTree>
    <p:extLst>
      <p:ext uri="{BB962C8B-B14F-4D97-AF65-F5344CB8AC3E}">
        <p14:creationId xmlns:p14="http://schemas.microsoft.com/office/powerpoint/2010/main" val="4257447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80A8F4-CA35-4AD7-B0B5-F181F4BBD34C}" type="slidenum">
              <a:rPr lang="en-US" smtClean="0"/>
              <a:t>10</a:t>
            </a:fld>
            <a:endParaRPr lang="en-US"/>
          </a:p>
        </p:txBody>
      </p:sp>
    </p:spTree>
    <p:extLst>
      <p:ext uri="{BB962C8B-B14F-4D97-AF65-F5344CB8AC3E}">
        <p14:creationId xmlns:p14="http://schemas.microsoft.com/office/powerpoint/2010/main" val="32707036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80A8F4-CA35-4AD7-B0B5-F181F4BBD34C}" type="slidenum">
              <a:rPr lang="en-US" smtClean="0"/>
              <a:t>11</a:t>
            </a:fld>
            <a:endParaRPr lang="en-US"/>
          </a:p>
        </p:txBody>
      </p:sp>
    </p:spTree>
    <p:extLst>
      <p:ext uri="{BB962C8B-B14F-4D97-AF65-F5344CB8AC3E}">
        <p14:creationId xmlns:p14="http://schemas.microsoft.com/office/powerpoint/2010/main" val="15715165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2E179AB6-A7DD-4204-88E4-A42C308B0664}" type="slidenum">
              <a:rPr lang="en-US" smtClean="0"/>
              <a:t>12</a:t>
            </a:fld>
            <a:endParaRPr lang="en-US" dirty="0"/>
          </a:p>
        </p:txBody>
      </p:sp>
    </p:spTree>
    <p:extLst>
      <p:ext uri="{BB962C8B-B14F-4D97-AF65-F5344CB8AC3E}">
        <p14:creationId xmlns:p14="http://schemas.microsoft.com/office/powerpoint/2010/main" val="30580432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2E179AB6-A7DD-4204-88E4-A42C308B0664}" type="slidenum">
              <a:rPr lang="en-US" smtClean="0"/>
              <a:t>13</a:t>
            </a:fld>
            <a:endParaRPr lang="en-US" dirty="0"/>
          </a:p>
        </p:txBody>
      </p:sp>
    </p:spTree>
    <p:extLst>
      <p:ext uri="{BB962C8B-B14F-4D97-AF65-F5344CB8AC3E}">
        <p14:creationId xmlns:p14="http://schemas.microsoft.com/office/powerpoint/2010/main" val="12704900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80A8F4-CA35-4AD7-B0B5-F181F4BBD34C}" type="slidenum">
              <a:rPr lang="en-US" smtClean="0"/>
              <a:t>14</a:t>
            </a:fld>
            <a:endParaRPr lang="en-US"/>
          </a:p>
        </p:txBody>
      </p:sp>
    </p:spTree>
    <p:extLst>
      <p:ext uri="{BB962C8B-B14F-4D97-AF65-F5344CB8AC3E}">
        <p14:creationId xmlns:p14="http://schemas.microsoft.com/office/powerpoint/2010/main" val="16951174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Assistive Tech:</a:t>
            </a:r>
          </a:p>
          <a:p>
            <a:r>
              <a:rPr lang="en-US" dirty="0">
                <a:cs typeface="Calibri"/>
              </a:rPr>
              <a:t>CART – live-captioning (Teams and Zoom both have auto-caption software)  (</a:t>
            </a:r>
            <a:r>
              <a:rPr lang="en-US" dirty="0"/>
              <a:t>Communication Access Realtime Translation</a:t>
            </a:r>
            <a:endParaRPr lang="en-US" dirty="0">
              <a:cs typeface="Calibri"/>
            </a:endParaRPr>
          </a:p>
          <a:p>
            <a:r>
              <a:rPr lang="en-US" dirty="0">
                <a:cs typeface="Calibri"/>
              </a:rPr>
              <a:t>)  captioning can apply to numerous disabilities/people in attendance, whereas ASL applies specifically to those who can use it</a:t>
            </a:r>
          </a:p>
          <a:p>
            <a:r>
              <a:rPr lang="en-US" dirty="0">
                <a:cs typeface="Calibri"/>
              </a:rPr>
              <a:t>Plain text for screen readers</a:t>
            </a:r>
          </a:p>
          <a:p>
            <a:r>
              <a:rPr lang="en-US" dirty="0">
                <a:cs typeface="Calibri"/>
              </a:rPr>
              <a:t>Descriptive text for images</a:t>
            </a:r>
          </a:p>
          <a:p>
            <a:r>
              <a:rPr lang="en-US" dirty="0">
                <a:cs typeface="Calibri"/>
              </a:rPr>
              <a:t>Pdf format</a:t>
            </a:r>
          </a:p>
          <a:p>
            <a:r>
              <a:rPr lang="en-US" dirty="0">
                <a:cs typeface="Calibri"/>
              </a:rPr>
              <a:t>ASL Interpreters</a:t>
            </a:r>
          </a:p>
          <a:p>
            <a:endParaRPr lang="en-US" dirty="0">
              <a:cs typeface="Calibri"/>
            </a:endParaRPr>
          </a:p>
        </p:txBody>
      </p:sp>
      <p:sp>
        <p:nvSpPr>
          <p:cNvPr id="4" name="Slide Number Placeholder 3"/>
          <p:cNvSpPr>
            <a:spLocks noGrp="1"/>
          </p:cNvSpPr>
          <p:nvPr>
            <p:ph type="sldNum" sz="quarter" idx="5"/>
          </p:nvPr>
        </p:nvSpPr>
        <p:spPr/>
        <p:txBody>
          <a:bodyPr/>
          <a:lstStyle/>
          <a:p>
            <a:fld id="{2E179AB6-A7DD-4204-88E4-A42C308B0664}" type="slidenum">
              <a:rPr lang="en-US" smtClean="0"/>
              <a:t>15</a:t>
            </a:fld>
            <a:endParaRPr lang="en-US" dirty="0"/>
          </a:p>
        </p:txBody>
      </p:sp>
    </p:spTree>
    <p:extLst>
      <p:ext uri="{BB962C8B-B14F-4D97-AF65-F5344CB8AC3E}">
        <p14:creationId xmlns:p14="http://schemas.microsoft.com/office/powerpoint/2010/main" val="14650521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r>
              <a:rPr lang="en-US" dirty="0">
                <a:cs typeface="Calibri"/>
              </a:rPr>
              <a:t>I think it's important to note that ~96% of these students may not have a 'visible' or 'recognizable' disability – we won't always know that someone in attendance would benefit from accessibility measures and inclusive, universal design</a:t>
            </a:r>
          </a:p>
          <a:p>
            <a:endParaRPr lang="en-US" dirty="0">
              <a:cs typeface="Calibri"/>
            </a:endParaRPr>
          </a:p>
          <a:p>
            <a:r>
              <a:rPr lang="en-US" dirty="0">
                <a:cs typeface="Calibri"/>
              </a:rPr>
              <a:t>Students self-identify these disabilities on registration, students have co-morbid diagnoses, some diagnoses are temporary</a:t>
            </a:r>
          </a:p>
        </p:txBody>
      </p:sp>
      <p:sp>
        <p:nvSpPr>
          <p:cNvPr id="4" name="Slide Number Placeholder 3"/>
          <p:cNvSpPr>
            <a:spLocks noGrp="1"/>
          </p:cNvSpPr>
          <p:nvPr>
            <p:ph type="sldNum" sz="quarter" idx="5"/>
          </p:nvPr>
        </p:nvSpPr>
        <p:spPr/>
        <p:txBody>
          <a:bodyPr/>
          <a:lstStyle/>
          <a:p>
            <a:fld id="{2E179AB6-A7DD-4204-88E4-A42C308B0664}" type="slidenum">
              <a:rPr lang="en-US" smtClean="0"/>
              <a:t>16</a:t>
            </a:fld>
            <a:endParaRPr lang="en-US" dirty="0"/>
          </a:p>
        </p:txBody>
      </p:sp>
    </p:spTree>
    <p:extLst>
      <p:ext uri="{BB962C8B-B14F-4D97-AF65-F5344CB8AC3E}">
        <p14:creationId xmlns:p14="http://schemas.microsoft.com/office/powerpoint/2010/main" val="29811445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80A8F4-CA35-4AD7-B0B5-F181F4BBD34C}" type="slidenum">
              <a:rPr lang="en-US" smtClean="0"/>
              <a:t>17</a:t>
            </a:fld>
            <a:endParaRPr lang="en-US"/>
          </a:p>
        </p:txBody>
      </p:sp>
    </p:spTree>
    <p:extLst>
      <p:ext uri="{BB962C8B-B14F-4D97-AF65-F5344CB8AC3E}">
        <p14:creationId xmlns:p14="http://schemas.microsoft.com/office/powerpoint/2010/main" val="41777019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All</a:t>
            </a:r>
          </a:p>
        </p:txBody>
      </p:sp>
      <p:sp>
        <p:nvSpPr>
          <p:cNvPr id="4" name="Slide Number Placeholder 3"/>
          <p:cNvSpPr>
            <a:spLocks noGrp="1"/>
          </p:cNvSpPr>
          <p:nvPr>
            <p:ph type="sldNum" sz="quarter" idx="5"/>
          </p:nvPr>
        </p:nvSpPr>
        <p:spPr/>
        <p:txBody>
          <a:bodyPr/>
          <a:lstStyle/>
          <a:p>
            <a:fld id="{2E179AB6-A7DD-4204-88E4-A42C308B0664}" type="slidenum">
              <a:rPr lang="en-US" smtClean="0"/>
              <a:t>18</a:t>
            </a:fld>
            <a:endParaRPr lang="en-US" dirty="0"/>
          </a:p>
        </p:txBody>
      </p:sp>
    </p:spTree>
    <p:extLst>
      <p:ext uri="{BB962C8B-B14F-4D97-AF65-F5344CB8AC3E}">
        <p14:creationId xmlns:p14="http://schemas.microsoft.com/office/powerpoint/2010/main" val="39582487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80A8F4-CA35-4AD7-B0B5-F181F4BBD34C}" type="slidenum">
              <a:rPr lang="en-US" smtClean="0"/>
              <a:t>19</a:t>
            </a:fld>
            <a:endParaRPr lang="en-US"/>
          </a:p>
        </p:txBody>
      </p:sp>
    </p:spTree>
    <p:extLst>
      <p:ext uri="{BB962C8B-B14F-4D97-AF65-F5344CB8AC3E}">
        <p14:creationId xmlns:p14="http://schemas.microsoft.com/office/powerpoint/2010/main" val="23568532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Staff Pictures</a:t>
            </a:r>
          </a:p>
        </p:txBody>
      </p:sp>
      <p:sp>
        <p:nvSpPr>
          <p:cNvPr id="4" name="Slide Number Placeholder 3"/>
          <p:cNvSpPr>
            <a:spLocks noGrp="1"/>
          </p:cNvSpPr>
          <p:nvPr>
            <p:ph type="sldNum" sz="quarter" idx="5"/>
          </p:nvPr>
        </p:nvSpPr>
        <p:spPr/>
        <p:txBody>
          <a:bodyPr/>
          <a:lstStyle/>
          <a:p>
            <a:fld id="{CE80A8F4-CA35-4AD7-B0B5-F181F4BBD34C}" type="slidenum">
              <a:rPr lang="en-US"/>
              <a:t>2</a:t>
            </a:fld>
            <a:endParaRPr lang="en-US"/>
          </a:p>
        </p:txBody>
      </p:sp>
    </p:spTree>
    <p:extLst>
      <p:ext uri="{BB962C8B-B14F-4D97-AF65-F5344CB8AC3E}">
        <p14:creationId xmlns:p14="http://schemas.microsoft.com/office/powerpoint/2010/main" val="20187776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Three gears working together as one unit to support the learning and success of our students to,</a:t>
            </a:r>
            <a:r>
              <a:rPr lang="en-US" baseline="0" dirty="0"/>
              <a:t> through and beyond Loyola.</a:t>
            </a:r>
          </a:p>
          <a:p>
            <a:endParaRPr lang="en-US" dirty="0"/>
          </a:p>
          <a:p>
            <a:pPr marL="474939" indent="-474939">
              <a:buAutoNum type="arabicPeriod"/>
            </a:pPr>
            <a:r>
              <a:rPr lang="en-US" dirty="0"/>
              <a:t>Student</a:t>
            </a:r>
            <a:r>
              <a:rPr lang="en-US" baseline="0" dirty="0"/>
              <a:t> Success Initiatives including academic alerts and outreach in order to support the success of all students at Loyola.</a:t>
            </a:r>
          </a:p>
          <a:p>
            <a:pPr marL="474939" indent="-474939">
              <a:buAutoNum type="arabicPeriod"/>
            </a:pPr>
            <a:r>
              <a:rPr lang="en-US" baseline="0" dirty="0"/>
              <a:t>Tutoring Center</a:t>
            </a:r>
          </a:p>
          <a:p>
            <a:pPr marL="474939" indent="-474939">
              <a:buAutoNum type="arabicPeriod"/>
            </a:pPr>
            <a:r>
              <a:rPr lang="en-US" baseline="0" dirty="0"/>
              <a:t>Student Accessibility Center </a:t>
            </a:r>
          </a:p>
          <a:p>
            <a:endParaRPr lang="en-US" baseline="0" dirty="0"/>
          </a:p>
          <a:p>
            <a:r>
              <a:rPr lang="en-US" baseline="0" dirty="0"/>
              <a:t>Turn it over to Annie and the Tutoring Center!</a:t>
            </a:r>
          </a:p>
        </p:txBody>
      </p:sp>
      <p:sp>
        <p:nvSpPr>
          <p:cNvPr id="4" name="Slide Number Placeholder 3"/>
          <p:cNvSpPr>
            <a:spLocks noGrp="1"/>
          </p:cNvSpPr>
          <p:nvPr>
            <p:ph type="sldNum" sz="quarter" idx="10"/>
          </p:nvPr>
        </p:nvSpPr>
        <p:spPr/>
        <p:txBody>
          <a:bodyPr/>
          <a:lstStyle/>
          <a:p>
            <a:fld id="{CE80A8F4-CA35-4AD7-B0B5-F181F4BBD34C}" type="slidenum">
              <a:rPr lang="en-US" smtClean="0"/>
              <a:t>3</a:t>
            </a:fld>
            <a:endParaRPr lang="en-US"/>
          </a:p>
        </p:txBody>
      </p:sp>
    </p:spTree>
    <p:extLst>
      <p:ext uri="{BB962C8B-B14F-4D97-AF65-F5344CB8AC3E}">
        <p14:creationId xmlns:p14="http://schemas.microsoft.com/office/powerpoint/2010/main" val="6901008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80A8F4-CA35-4AD7-B0B5-F181F4BBD34C}" type="slidenum">
              <a:rPr lang="en-US" smtClean="0"/>
              <a:t>4</a:t>
            </a:fld>
            <a:endParaRPr lang="en-US"/>
          </a:p>
        </p:txBody>
      </p:sp>
    </p:spTree>
    <p:extLst>
      <p:ext uri="{BB962C8B-B14F-4D97-AF65-F5344CB8AC3E}">
        <p14:creationId xmlns:p14="http://schemas.microsoft.com/office/powerpoint/2010/main" val="37272170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80A8F4-CA35-4AD7-B0B5-F181F4BBD34C}" type="slidenum">
              <a:rPr lang="en-US" smtClean="0"/>
              <a:t>5</a:t>
            </a:fld>
            <a:endParaRPr lang="en-US"/>
          </a:p>
        </p:txBody>
      </p:sp>
    </p:spTree>
    <p:extLst>
      <p:ext uri="{BB962C8B-B14F-4D97-AF65-F5344CB8AC3E}">
        <p14:creationId xmlns:p14="http://schemas.microsoft.com/office/powerpoint/2010/main" val="21043009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500" dirty="0"/>
              <a:t> </a:t>
            </a:r>
            <a:r>
              <a:rPr lang="en-US" sz="2500" b="1" dirty="0"/>
              <a:t>What is Navigate?</a:t>
            </a:r>
            <a:endParaRPr lang="en-US" sz="2500" dirty="0"/>
          </a:p>
          <a:p>
            <a:r>
              <a:rPr lang="en-US" sz="2500" dirty="0"/>
              <a:t>Navigate is a student-centered mobile app that provides the best way for Loyola students to interact with their advisors -- as well as personalized information to keep you on the path toward academic success!</a:t>
            </a:r>
          </a:p>
          <a:p>
            <a:r>
              <a:rPr lang="en-US" dirty="0"/>
              <a:t>Research shows that students learn more and remember information longer when they actively engage in their own learning. One of the best ways to do this is to work in groups. When you and your peers begin asking each other questions, thinking through solutions together, and hearing answers to questions you hadn’t even thought of, you learn more. Students who study in groups learn 2.5 times more than those who study alone. The Navigate Study Buddies app helps connect you with others in your classes who are interested in forming study groups.</a:t>
            </a:r>
          </a:p>
          <a:p>
            <a:endParaRPr lang="en-US" dirty="0"/>
          </a:p>
          <a:p>
            <a:r>
              <a:rPr lang="en-US" dirty="0"/>
              <a:t>The Tutoring Center offers FREE small group peer tutoring, in addition to Supplemental Instruction and Success Coaching. For more information about the peer tutoring program and how to schedule an appointment for your study group, visit https://luc.edu/tutoring/ourservices/tutoring.</a:t>
            </a:r>
          </a:p>
        </p:txBody>
      </p:sp>
      <p:sp>
        <p:nvSpPr>
          <p:cNvPr id="4" name="Slide Number Placeholder 3"/>
          <p:cNvSpPr>
            <a:spLocks noGrp="1"/>
          </p:cNvSpPr>
          <p:nvPr>
            <p:ph type="sldNum" sz="quarter" idx="10"/>
          </p:nvPr>
        </p:nvSpPr>
        <p:spPr/>
        <p:txBody>
          <a:bodyPr/>
          <a:lstStyle/>
          <a:p>
            <a:fld id="{CE80A8F4-CA35-4AD7-B0B5-F181F4BBD34C}" type="slidenum">
              <a:rPr lang="en-US" smtClean="0"/>
              <a:t>6</a:t>
            </a:fld>
            <a:endParaRPr lang="en-US"/>
          </a:p>
        </p:txBody>
      </p:sp>
    </p:spTree>
    <p:extLst>
      <p:ext uri="{BB962C8B-B14F-4D97-AF65-F5344CB8AC3E}">
        <p14:creationId xmlns:p14="http://schemas.microsoft.com/office/powerpoint/2010/main" val="5868308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60E5D9-4DAF-4B54-9E5C-99CDC7A220EB}" type="slidenum">
              <a:rPr lang="en-US" smtClean="0"/>
              <a:t>7</a:t>
            </a:fld>
            <a:endParaRPr lang="en-US"/>
          </a:p>
        </p:txBody>
      </p:sp>
    </p:spTree>
    <p:extLst>
      <p:ext uri="{BB962C8B-B14F-4D97-AF65-F5344CB8AC3E}">
        <p14:creationId xmlns:p14="http://schemas.microsoft.com/office/powerpoint/2010/main" val="34464904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60E5D9-4DAF-4B54-9E5C-99CDC7A220EB}" type="slidenum">
              <a:rPr lang="en-US" smtClean="0"/>
              <a:t>8</a:t>
            </a:fld>
            <a:endParaRPr lang="en-US"/>
          </a:p>
        </p:txBody>
      </p:sp>
    </p:spTree>
    <p:extLst>
      <p:ext uri="{BB962C8B-B14F-4D97-AF65-F5344CB8AC3E}">
        <p14:creationId xmlns:p14="http://schemas.microsoft.com/office/powerpoint/2010/main" val="25485705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260E5D9-4DAF-4B54-9E5C-99CDC7A220EB}" type="slidenum">
              <a:rPr lang="en-US" smtClean="0"/>
              <a:t>9</a:t>
            </a:fld>
            <a:endParaRPr lang="en-US"/>
          </a:p>
        </p:txBody>
      </p:sp>
    </p:spTree>
    <p:extLst>
      <p:ext uri="{BB962C8B-B14F-4D97-AF65-F5344CB8AC3E}">
        <p14:creationId xmlns:p14="http://schemas.microsoft.com/office/powerpoint/2010/main" val="39793416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7" descr="checkersMaroonFinal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hasCustomPrompt="1"/>
          </p:nvPr>
        </p:nvSpPr>
        <p:spPr>
          <a:xfrm>
            <a:off x="1828800" y="3445794"/>
            <a:ext cx="8534400" cy="1383243"/>
          </a:xfrm>
        </p:spPr>
        <p:txBody>
          <a:bodyPr>
            <a:normAutofit/>
          </a:bodyPr>
          <a:lstStyle>
            <a:lvl1pPr marL="0" indent="0" algn="ctr">
              <a:spcBef>
                <a:spcPts val="0"/>
              </a:spcBef>
              <a:buNone/>
              <a:defRPr sz="2000" i="1" baseline="0">
                <a:solidFill>
                  <a:schemeClr val="bg1"/>
                </a:solidFill>
                <a:latin typeface="Minion Pro" pitchFamily="18" charset="0"/>
                <a:cs typeface="Minion Pro"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Support headline goes here. One or two lines.</a:t>
            </a:r>
          </a:p>
        </p:txBody>
      </p:sp>
      <p:sp>
        <p:nvSpPr>
          <p:cNvPr id="9" name="Title 1"/>
          <p:cNvSpPr>
            <a:spLocks noGrp="1"/>
          </p:cNvSpPr>
          <p:nvPr>
            <p:ph type="ctrTitle" hasCustomPrompt="1"/>
          </p:nvPr>
        </p:nvSpPr>
        <p:spPr>
          <a:xfrm>
            <a:off x="914400" y="501948"/>
            <a:ext cx="10363200" cy="1470025"/>
          </a:xfrm>
        </p:spPr>
        <p:txBody>
          <a:bodyPr>
            <a:normAutofit/>
          </a:bodyPr>
          <a:lstStyle>
            <a:lvl1pPr>
              <a:defRPr sz="1800" b="1" cap="all">
                <a:solidFill>
                  <a:srgbClr val="FFCC00"/>
                </a:solidFill>
                <a:latin typeface="Myriad Pro" pitchFamily="34" charset="0"/>
                <a:cs typeface="Myriad Pro" pitchFamily="34" charset="0"/>
              </a:defRPr>
            </a:lvl1pPr>
          </a:lstStyle>
          <a:p>
            <a:r>
              <a:rPr lang="en-US"/>
              <a:t>CLICK TO EDIT DEPARTMENT NAME HERE</a:t>
            </a:r>
          </a:p>
        </p:txBody>
      </p:sp>
      <p:sp>
        <p:nvSpPr>
          <p:cNvPr id="20" name="Text Placeholder 18"/>
          <p:cNvSpPr>
            <a:spLocks noGrp="1"/>
          </p:cNvSpPr>
          <p:nvPr>
            <p:ph type="body" sz="quarter" idx="10" hasCustomPrompt="1"/>
          </p:nvPr>
        </p:nvSpPr>
        <p:spPr>
          <a:xfrm>
            <a:off x="1828800" y="2468053"/>
            <a:ext cx="8534400" cy="860453"/>
          </a:xfrm>
        </p:spPr>
        <p:txBody>
          <a:bodyPr>
            <a:normAutofit/>
          </a:bodyPr>
          <a:lstStyle>
            <a:lvl1pPr marL="0" indent="0" algn="ctr">
              <a:buNone/>
              <a:defRPr sz="5400" b="1" cap="all" baseline="0">
                <a:solidFill>
                  <a:srgbClr val="FFFFFF"/>
                </a:solidFill>
                <a:latin typeface="Myriad Pro" pitchFamily="34" charset="0"/>
                <a:cs typeface="Myriad Pro" pitchFamily="34" charset="0"/>
              </a:defRPr>
            </a:lvl1pPr>
          </a:lstStyle>
          <a:p>
            <a:pPr lvl="0"/>
            <a:r>
              <a:rPr lang="en-US"/>
              <a:t>TITLE GOES HERE</a:t>
            </a:r>
          </a:p>
        </p:txBody>
      </p:sp>
      <p:pic>
        <p:nvPicPr>
          <p:cNvPr id="6" name="Picture 6" descr="LUC_reversed_color_notag.tif"/>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520844" y="5165656"/>
            <a:ext cx="1150312" cy="135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6242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verview">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814460" y="2912971"/>
            <a:ext cx="10629840" cy="3213193"/>
          </a:xfrm>
        </p:spPr>
        <p:txBody>
          <a:bodyPr/>
          <a:lstStyle>
            <a:lvl1pPr marL="457200" marR="0" indent="-457200" algn="l" defTabSz="457200" rtl="0" eaLnBrk="1" fontAlgn="auto" latinLnBrk="0" hangingPunct="1">
              <a:lnSpc>
                <a:spcPct val="100000"/>
              </a:lnSpc>
              <a:spcBef>
                <a:spcPct val="20000"/>
              </a:spcBef>
              <a:spcAft>
                <a:spcPts val="0"/>
              </a:spcAft>
              <a:buClrTx/>
              <a:buSzTx/>
              <a:buFont typeface="Arial"/>
              <a:buChar char="•"/>
              <a:tabLst/>
              <a:defRPr sz="3200">
                <a:latin typeface="Myriad Pro" pitchFamily="34" charset="0"/>
                <a:cs typeface="Myriad Pro" pitchFamily="34" charset="0"/>
              </a:defRPr>
            </a:lvl1pPr>
          </a:lstStyle>
          <a:p>
            <a:pPr eaLnBrk="1" hangingPunct="1"/>
            <a:r>
              <a:rPr lang="en-US" sz="3000">
                <a:cs typeface="Arial" charset="0"/>
              </a:rPr>
              <a:t>Chapter or point No. 1</a:t>
            </a:r>
          </a:p>
          <a:p>
            <a:pPr eaLnBrk="1" hangingPunct="1"/>
            <a:r>
              <a:rPr lang="en-US" sz="3000">
                <a:cs typeface="Arial" charset="0"/>
              </a:rPr>
              <a:t>Chapter or point No. 2</a:t>
            </a:r>
          </a:p>
          <a:p>
            <a:pPr eaLnBrk="1" hangingPunct="1"/>
            <a:r>
              <a:rPr lang="en-US" sz="3000">
                <a:cs typeface="Arial" charset="0"/>
              </a:rPr>
              <a:t>Chapter or point No. 3</a:t>
            </a:r>
          </a:p>
        </p:txBody>
      </p:sp>
      <p:pic>
        <p:nvPicPr>
          <p:cNvPr id="7" name="Picture 6" descr="bgrdTop.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286512"/>
          </a:xfrm>
          <a:prstGeom prst="rect">
            <a:avLst/>
          </a:prstGeom>
        </p:spPr>
      </p:pic>
      <p:sp>
        <p:nvSpPr>
          <p:cNvPr id="9" name="Title 1"/>
          <p:cNvSpPr>
            <a:spLocks noGrp="1"/>
          </p:cNvSpPr>
          <p:nvPr>
            <p:ph type="title" hasCustomPrompt="1"/>
          </p:nvPr>
        </p:nvSpPr>
        <p:spPr>
          <a:xfrm>
            <a:off x="814462" y="1769970"/>
            <a:ext cx="10629837" cy="1143000"/>
          </a:xfrm>
        </p:spPr>
        <p:txBody>
          <a:bodyPr>
            <a:normAutofit/>
          </a:bodyPr>
          <a:lstStyle>
            <a:lvl1pPr algn="l">
              <a:defRPr sz="3600" b="1" cap="all">
                <a:solidFill>
                  <a:srgbClr val="800000"/>
                </a:solidFill>
                <a:latin typeface="Myriad Pro" pitchFamily="34" charset="0"/>
                <a:cs typeface="Myriad Pro" pitchFamily="34" charset="0"/>
              </a:defRPr>
            </a:lvl1pPr>
          </a:lstStyle>
          <a:p>
            <a:r>
              <a:rPr lang="en-US"/>
              <a:t>Overview/summary</a:t>
            </a:r>
          </a:p>
        </p:txBody>
      </p:sp>
      <p:sp>
        <p:nvSpPr>
          <p:cNvPr id="6" name="Text Placeholder 21"/>
          <p:cNvSpPr>
            <a:spLocks noGrp="1"/>
          </p:cNvSpPr>
          <p:nvPr>
            <p:ph type="body" sz="quarter" idx="13" hasCustomPrompt="1"/>
          </p:nvPr>
        </p:nvSpPr>
        <p:spPr>
          <a:xfrm>
            <a:off x="711201" y="6411503"/>
            <a:ext cx="5242983" cy="266700"/>
          </a:xfrm>
        </p:spPr>
        <p:txBody>
          <a:bodyPr lIns="0">
            <a:normAutofit/>
          </a:bodyPr>
          <a:lstStyle>
            <a:lvl1pPr marL="0" indent="0" eaLnBrk="1" hangingPunct="1">
              <a:buNone/>
              <a:defRPr sz="900" kern="900" cap="all" spc="300" baseline="0">
                <a:solidFill>
                  <a:schemeClr val="tx1">
                    <a:lumMod val="50000"/>
                    <a:lumOff val="50000"/>
                  </a:schemeClr>
                </a:solidFill>
                <a:latin typeface="Myriad Pro"/>
                <a:cs typeface="Myriad Pro"/>
              </a:defRPr>
            </a:lvl1pPr>
          </a:lstStyle>
          <a:p>
            <a:pPr eaLnBrk="1" hangingPunct="1"/>
            <a:r>
              <a:rPr lang="en-US" sz="900">
                <a:solidFill>
                  <a:srgbClr val="7F7F7F"/>
                </a:solidFill>
              </a:rPr>
              <a:t>Type LOYOLA UNIVERSITY CHICAGO, if needed</a:t>
            </a:r>
          </a:p>
        </p:txBody>
      </p:sp>
    </p:spTree>
    <p:extLst>
      <p:ext uri="{BB962C8B-B14F-4D97-AF65-F5344CB8AC3E}">
        <p14:creationId xmlns:p14="http://schemas.microsoft.com/office/powerpoint/2010/main" val="19483701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hapter and Image">
    <p:spTree>
      <p:nvGrpSpPr>
        <p:cNvPr id="1" name=""/>
        <p:cNvGrpSpPr/>
        <p:nvPr/>
      </p:nvGrpSpPr>
      <p:grpSpPr>
        <a:xfrm>
          <a:off x="0" y="0"/>
          <a:ext cx="0" cy="0"/>
          <a:chOff x="0" y="0"/>
          <a:chExt cx="0" cy="0"/>
        </a:xfrm>
      </p:grpSpPr>
      <p:pic>
        <p:nvPicPr>
          <p:cNvPr id="7" name="Picture 7" descr="checkersMaroonFinal2.jpg"/>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bwMode="auto">
          <a:xfrm>
            <a:off x="0" y="2667000"/>
            <a:ext cx="12192000" cy="1920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hasCustomPrompt="1"/>
          </p:nvPr>
        </p:nvSpPr>
        <p:spPr>
          <a:xfrm>
            <a:off x="963084" y="3321285"/>
            <a:ext cx="10363200" cy="683163"/>
          </a:xfrm>
        </p:spPr>
        <p:txBody>
          <a:bodyPr lIns="0" rIns="91440" anchor="t">
            <a:normAutofit/>
          </a:bodyPr>
          <a:lstStyle>
            <a:lvl1pPr algn="l">
              <a:defRPr sz="3600" b="1" cap="all">
                <a:solidFill>
                  <a:schemeClr val="bg1"/>
                </a:solidFill>
                <a:latin typeface="Myriad Pro" pitchFamily="34" charset="0"/>
                <a:cs typeface="Myriad Pro" pitchFamily="34" charset="0"/>
              </a:defRPr>
            </a:lvl1pPr>
          </a:lstStyle>
          <a:p>
            <a:r>
              <a:rPr lang="en-US"/>
              <a:t>Headline goes here</a:t>
            </a:r>
          </a:p>
        </p:txBody>
      </p:sp>
      <p:sp>
        <p:nvSpPr>
          <p:cNvPr id="3" name="Text Placeholder 2"/>
          <p:cNvSpPr>
            <a:spLocks noGrp="1"/>
          </p:cNvSpPr>
          <p:nvPr>
            <p:ph type="body" idx="1" hasCustomPrompt="1"/>
          </p:nvPr>
        </p:nvSpPr>
        <p:spPr>
          <a:xfrm>
            <a:off x="963084" y="2826669"/>
            <a:ext cx="10363200" cy="481343"/>
          </a:xfrm>
        </p:spPr>
        <p:txBody>
          <a:bodyPr lIns="0" rIns="91440" anchor="b">
            <a:normAutofit/>
          </a:bodyPr>
          <a:lstStyle>
            <a:lvl1pPr marL="0" indent="0">
              <a:buNone/>
              <a:defRPr sz="1700" b="1" cap="all" baseline="0">
                <a:solidFill>
                  <a:srgbClr val="FFCC00"/>
                </a:solidFill>
                <a:latin typeface="Myriad Pro" pitchFamily="34" charset="0"/>
                <a:cs typeface="Myriad Pro"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Chapter 1</a:t>
            </a:r>
          </a:p>
        </p:txBody>
      </p:sp>
      <p:sp>
        <p:nvSpPr>
          <p:cNvPr id="14" name="Footer Placeholder 4"/>
          <p:cNvSpPr>
            <a:spLocks noGrp="1"/>
          </p:cNvSpPr>
          <p:nvPr>
            <p:ph type="ftr" sz="quarter" idx="11"/>
          </p:nvPr>
        </p:nvSpPr>
        <p:spPr>
          <a:xfrm>
            <a:off x="1015999" y="5072530"/>
            <a:ext cx="10310284" cy="365125"/>
          </a:xfrm>
        </p:spPr>
        <p:txBody>
          <a:bodyPr lIns="0" tIns="137160" bIns="0"/>
          <a:lstStyle>
            <a:lvl1pPr>
              <a:defRPr sz="1600">
                <a:latin typeface="Myriad Pro" pitchFamily="34" charset="0"/>
                <a:cs typeface="Myriad Pro" pitchFamily="34" charset="0"/>
              </a:defRPr>
            </a:lvl1pPr>
          </a:lstStyle>
          <a:p>
            <a:pPr algn="l"/>
            <a:r>
              <a:rPr lang="en-US" i="1">
                <a:solidFill>
                  <a:srgbClr val="999999"/>
                </a:solidFill>
              </a:rPr>
              <a:t>NOTE: Option1 for chapter slide—over a full-bleed image</a:t>
            </a:r>
          </a:p>
          <a:p>
            <a:endParaRPr lang="en-US"/>
          </a:p>
        </p:txBody>
      </p:sp>
      <p:sp>
        <p:nvSpPr>
          <p:cNvPr id="20" name="Text Placeholder 16"/>
          <p:cNvSpPr>
            <a:spLocks noGrp="1"/>
          </p:cNvSpPr>
          <p:nvPr>
            <p:ph type="body" sz="quarter" idx="12" hasCustomPrompt="1"/>
          </p:nvPr>
        </p:nvSpPr>
        <p:spPr>
          <a:xfrm>
            <a:off x="963084" y="3984112"/>
            <a:ext cx="10363200" cy="348060"/>
          </a:xfrm>
        </p:spPr>
        <p:txBody>
          <a:bodyPr lIns="0">
            <a:noAutofit/>
          </a:bodyPr>
          <a:lstStyle>
            <a:lvl1pPr marL="0" indent="0">
              <a:buNone/>
              <a:defRPr sz="1800" i="1" baseline="0">
                <a:solidFill>
                  <a:srgbClr val="FFFFFF"/>
                </a:solidFill>
                <a:latin typeface="Minion Pro" pitchFamily="18" charset="0"/>
                <a:cs typeface="Minion Pro" pitchFamily="18" charset="0"/>
              </a:defRPr>
            </a:lvl1pPr>
          </a:lstStyle>
          <a:p>
            <a:pPr lvl="0"/>
            <a:r>
              <a:rPr lang="en-US"/>
              <a:t>Support headline goes here, if desired</a:t>
            </a:r>
          </a:p>
        </p:txBody>
      </p:sp>
    </p:spTree>
    <p:extLst>
      <p:ext uri="{BB962C8B-B14F-4D97-AF65-F5344CB8AC3E}">
        <p14:creationId xmlns:p14="http://schemas.microsoft.com/office/powerpoint/2010/main" val="40626897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apter and Text only">
    <p:spTree>
      <p:nvGrpSpPr>
        <p:cNvPr id="1" name=""/>
        <p:cNvGrpSpPr/>
        <p:nvPr/>
      </p:nvGrpSpPr>
      <p:grpSpPr>
        <a:xfrm>
          <a:off x="0" y="0"/>
          <a:ext cx="0" cy="0"/>
          <a:chOff x="0" y="0"/>
          <a:chExt cx="0" cy="0"/>
        </a:xfrm>
      </p:grpSpPr>
      <p:pic>
        <p:nvPicPr>
          <p:cNvPr id="8" name="Picture 7" descr="checkersMaroonFinal2.jpg"/>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bwMode="auto">
          <a:xfrm>
            <a:off x="711200" y="459350"/>
            <a:ext cx="10765536" cy="5852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2"/>
          <p:cNvSpPr>
            <a:spLocks noGrp="1"/>
          </p:cNvSpPr>
          <p:nvPr>
            <p:ph type="body" idx="1" hasCustomPrompt="1"/>
          </p:nvPr>
        </p:nvSpPr>
        <p:spPr>
          <a:xfrm>
            <a:off x="1652458" y="2335053"/>
            <a:ext cx="8863185" cy="481343"/>
          </a:xfrm>
        </p:spPr>
        <p:txBody>
          <a:bodyPr lIns="0" rIns="91440" anchor="b">
            <a:normAutofit/>
          </a:bodyPr>
          <a:lstStyle>
            <a:lvl1pPr marL="0" indent="0">
              <a:buNone/>
              <a:defRPr sz="1700" b="1" cap="all" baseline="0">
                <a:solidFill>
                  <a:srgbClr val="FFCC00"/>
                </a:solidFill>
                <a:latin typeface="Myriad Pro" pitchFamily="34" charset="0"/>
                <a:cs typeface="Myriad Pro"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Chapter 1</a:t>
            </a:r>
          </a:p>
        </p:txBody>
      </p:sp>
      <p:sp>
        <p:nvSpPr>
          <p:cNvPr id="16" name="Title 1"/>
          <p:cNvSpPr>
            <a:spLocks noGrp="1"/>
          </p:cNvSpPr>
          <p:nvPr>
            <p:ph type="title" hasCustomPrompt="1"/>
          </p:nvPr>
        </p:nvSpPr>
        <p:spPr>
          <a:xfrm>
            <a:off x="1652458" y="2973057"/>
            <a:ext cx="8863185" cy="683163"/>
          </a:xfrm>
        </p:spPr>
        <p:txBody>
          <a:bodyPr lIns="0" rIns="91440" anchor="t">
            <a:normAutofit/>
          </a:bodyPr>
          <a:lstStyle>
            <a:lvl1pPr algn="l">
              <a:defRPr sz="3600" b="1" cap="all">
                <a:solidFill>
                  <a:schemeClr val="bg1"/>
                </a:solidFill>
                <a:latin typeface="Myriad Pro" pitchFamily="34" charset="0"/>
                <a:cs typeface="Myriad Pro" pitchFamily="34" charset="0"/>
              </a:defRPr>
            </a:lvl1pPr>
          </a:lstStyle>
          <a:p>
            <a:r>
              <a:rPr lang="en-US"/>
              <a:t>Headline goes here</a:t>
            </a:r>
          </a:p>
        </p:txBody>
      </p:sp>
      <p:sp>
        <p:nvSpPr>
          <p:cNvPr id="18" name="Text Placeholder 16"/>
          <p:cNvSpPr>
            <a:spLocks noGrp="1"/>
          </p:cNvSpPr>
          <p:nvPr>
            <p:ph type="body" sz="quarter" idx="12" hasCustomPrompt="1"/>
          </p:nvPr>
        </p:nvSpPr>
        <p:spPr>
          <a:xfrm>
            <a:off x="1652458" y="3676852"/>
            <a:ext cx="8863185" cy="348060"/>
          </a:xfrm>
        </p:spPr>
        <p:txBody>
          <a:bodyPr lIns="0">
            <a:noAutofit/>
          </a:bodyPr>
          <a:lstStyle>
            <a:lvl1pPr marL="0" indent="0">
              <a:buNone/>
              <a:defRPr sz="1800" i="1" baseline="0">
                <a:solidFill>
                  <a:srgbClr val="FFFFFF"/>
                </a:solidFill>
                <a:latin typeface="Minion Pro" pitchFamily="18" charset="0"/>
                <a:cs typeface="Minion Pro" pitchFamily="18" charset="0"/>
              </a:defRPr>
            </a:lvl1pPr>
          </a:lstStyle>
          <a:p>
            <a:pPr lvl="0"/>
            <a:r>
              <a:rPr lang="en-US"/>
              <a:t>Support headline goes here, if desired</a:t>
            </a:r>
          </a:p>
        </p:txBody>
      </p:sp>
      <p:sp>
        <p:nvSpPr>
          <p:cNvPr id="20" name="Footer Placeholder 4"/>
          <p:cNvSpPr>
            <a:spLocks noGrp="1"/>
          </p:cNvSpPr>
          <p:nvPr>
            <p:ph type="ftr" sz="quarter" idx="11"/>
          </p:nvPr>
        </p:nvSpPr>
        <p:spPr>
          <a:xfrm>
            <a:off x="1693430" y="5267128"/>
            <a:ext cx="8863185" cy="365125"/>
          </a:xfrm>
        </p:spPr>
        <p:txBody>
          <a:bodyPr lIns="0" tIns="137160" bIns="0"/>
          <a:lstStyle>
            <a:lvl1pPr algn="l" eaLnBrk="1" hangingPunct="1">
              <a:defRPr sz="1600">
                <a:latin typeface="Myriad Pro" pitchFamily="34" charset="0"/>
                <a:cs typeface="Myriad Pro" pitchFamily="34" charset="0"/>
              </a:defRPr>
            </a:lvl1pPr>
          </a:lstStyle>
          <a:p>
            <a:r>
              <a:rPr lang="en-US" i="1">
                <a:solidFill>
                  <a:srgbClr val="999999"/>
                </a:solidFill>
              </a:rPr>
              <a:t>NOTE: Option2 for chapter slide—text only</a:t>
            </a:r>
          </a:p>
          <a:p>
            <a:endParaRPr lang="en-US"/>
          </a:p>
        </p:txBody>
      </p:sp>
      <p:sp>
        <p:nvSpPr>
          <p:cNvPr id="9" name="Text Placeholder 21"/>
          <p:cNvSpPr>
            <a:spLocks noGrp="1"/>
          </p:cNvSpPr>
          <p:nvPr>
            <p:ph type="body" sz="quarter" idx="13" hasCustomPrompt="1"/>
          </p:nvPr>
        </p:nvSpPr>
        <p:spPr>
          <a:xfrm>
            <a:off x="711201" y="6411503"/>
            <a:ext cx="5242983" cy="266700"/>
          </a:xfrm>
        </p:spPr>
        <p:txBody>
          <a:bodyPr lIns="0">
            <a:normAutofit/>
          </a:bodyPr>
          <a:lstStyle>
            <a:lvl1pPr marL="0" indent="0" eaLnBrk="1" hangingPunct="1">
              <a:buNone/>
              <a:defRPr sz="900" kern="900" cap="all" spc="300" baseline="0">
                <a:solidFill>
                  <a:schemeClr val="tx1">
                    <a:lumMod val="50000"/>
                    <a:lumOff val="50000"/>
                  </a:schemeClr>
                </a:solidFill>
                <a:latin typeface="Myriad Pro"/>
                <a:cs typeface="Myriad Pro"/>
              </a:defRPr>
            </a:lvl1pPr>
          </a:lstStyle>
          <a:p>
            <a:pPr eaLnBrk="1" hangingPunct="1"/>
            <a:r>
              <a:rPr lang="en-US" sz="900">
                <a:solidFill>
                  <a:srgbClr val="7F7F7F"/>
                </a:solidFill>
              </a:rPr>
              <a:t>Type LOYOLA UNIVERSITY CHICAGO, if needed</a:t>
            </a:r>
          </a:p>
        </p:txBody>
      </p:sp>
    </p:spTree>
    <p:extLst>
      <p:ext uri="{BB962C8B-B14F-4D97-AF65-F5344CB8AC3E}">
        <p14:creationId xmlns:p14="http://schemas.microsoft.com/office/powerpoint/2010/main" val="2332515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pic>
        <p:nvPicPr>
          <p:cNvPr id="10" name="Picture 9" descr="bgrdTop.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286512"/>
          </a:xfrm>
          <a:prstGeom prst="rect">
            <a:avLst/>
          </a:prstGeom>
        </p:spPr>
      </p:pic>
      <p:sp>
        <p:nvSpPr>
          <p:cNvPr id="15" name="Text Placeholder 14"/>
          <p:cNvSpPr>
            <a:spLocks noGrp="1"/>
          </p:cNvSpPr>
          <p:nvPr>
            <p:ph type="body" sz="quarter" idx="10" hasCustomPrompt="1"/>
          </p:nvPr>
        </p:nvSpPr>
        <p:spPr>
          <a:xfrm>
            <a:off x="814918" y="1586990"/>
            <a:ext cx="10629381" cy="317940"/>
          </a:xfrm>
        </p:spPr>
        <p:txBody>
          <a:bodyPr>
            <a:normAutofit/>
          </a:bodyPr>
          <a:lstStyle>
            <a:lvl1pPr marL="0" indent="0">
              <a:buNone/>
              <a:defRPr sz="1600" b="1" i="0" cap="all" baseline="0">
                <a:latin typeface="Myriad Pro" pitchFamily="34" charset="0"/>
                <a:cs typeface="Myriad Pro" pitchFamily="34" charset="0"/>
              </a:defRPr>
            </a:lvl1pPr>
          </a:lstStyle>
          <a:p>
            <a:pPr lvl="0"/>
            <a:r>
              <a:rPr lang="en-US"/>
              <a:t>Label goes here, if needed</a:t>
            </a:r>
          </a:p>
        </p:txBody>
      </p:sp>
      <p:sp>
        <p:nvSpPr>
          <p:cNvPr id="20" name="Text Placeholder 17"/>
          <p:cNvSpPr>
            <a:spLocks noGrp="1"/>
          </p:cNvSpPr>
          <p:nvPr>
            <p:ph type="body" sz="quarter" idx="11" hasCustomPrompt="1"/>
          </p:nvPr>
        </p:nvSpPr>
        <p:spPr>
          <a:xfrm>
            <a:off x="814918" y="2826722"/>
            <a:ext cx="10629381" cy="849312"/>
          </a:xfrm>
        </p:spPr>
        <p:txBody>
          <a:bodyPr>
            <a:normAutofit/>
          </a:bodyPr>
          <a:lstStyle>
            <a:lvl1pPr marL="0" indent="0">
              <a:buNone/>
              <a:defRPr sz="3000" baseline="0">
                <a:latin typeface="Myriad Pro" pitchFamily="34" charset="0"/>
                <a:cs typeface="Myriad Pro" pitchFamily="34" charset="0"/>
              </a:defRPr>
            </a:lvl1pPr>
          </a:lstStyle>
          <a:p>
            <a:pPr lvl="0"/>
            <a:r>
              <a:rPr lang="en-US"/>
              <a:t>Type sample goes here</a:t>
            </a:r>
          </a:p>
        </p:txBody>
      </p:sp>
      <p:sp>
        <p:nvSpPr>
          <p:cNvPr id="24" name="Title 1"/>
          <p:cNvSpPr>
            <a:spLocks noGrp="1"/>
          </p:cNvSpPr>
          <p:nvPr>
            <p:ph type="title" hasCustomPrompt="1"/>
          </p:nvPr>
        </p:nvSpPr>
        <p:spPr>
          <a:xfrm>
            <a:off x="814461" y="1914072"/>
            <a:ext cx="10629839" cy="883924"/>
          </a:xfrm>
        </p:spPr>
        <p:txBody>
          <a:bodyPr tIns="0" bIns="0">
            <a:normAutofit/>
          </a:bodyPr>
          <a:lstStyle>
            <a:lvl1pPr algn="l">
              <a:defRPr sz="3600" b="1" cap="all">
                <a:solidFill>
                  <a:srgbClr val="800000"/>
                </a:solidFill>
                <a:latin typeface="Myriad Pro" pitchFamily="34" charset="0"/>
                <a:cs typeface="Myriad Pro" pitchFamily="34" charset="0"/>
              </a:defRPr>
            </a:lvl1pPr>
          </a:lstStyle>
          <a:p>
            <a:r>
              <a:rPr lang="en-US"/>
              <a:t>Headline/sample</a:t>
            </a:r>
          </a:p>
        </p:txBody>
      </p:sp>
      <p:sp>
        <p:nvSpPr>
          <p:cNvPr id="26" name="Text Placeholder 21"/>
          <p:cNvSpPr>
            <a:spLocks noGrp="1"/>
          </p:cNvSpPr>
          <p:nvPr>
            <p:ph type="body" sz="quarter" idx="12" hasCustomPrompt="1"/>
          </p:nvPr>
        </p:nvSpPr>
        <p:spPr>
          <a:xfrm>
            <a:off x="814918" y="4182273"/>
            <a:ext cx="10629381" cy="507197"/>
          </a:xfrm>
        </p:spPr>
        <p:txBody>
          <a:bodyPr>
            <a:normAutofit/>
          </a:bodyPr>
          <a:lstStyle>
            <a:lvl1pPr marL="0" indent="0">
              <a:buNone/>
              <a:defRPr sz="2000" b="0" i="1" baseline="0">
                <a:latin typeface="Myriad Pro" pitchFamily="34" charset="0"/>
                <a:cs typeface="Myriad Pro" pitchFamily="34" charset="0"/>
              </a:defRPr>
            </a:lvl1pPr>
          </a:lstStyle>
          <a:p>
            <a:pPr lvl="0"/>
            <a:r>
              <a:rPr lang="en-US"/>
              <a:t>Secondary type sample (chart, caption, etc.)</a:t>
            </a:r>
          </a:p>
        </p:txBody>
      </p:sp>
      <p:sp>
        <p:nvSpPr>
          <p:cNvPr id="8" name="Text Placeholder 21"/>
          <p:cNvSpPr>
            <a:spLocks noGrp="1"/>
          </p:cNvSpPr>
          <p:nvPr>
            <p:ph type="body" sz="quarter" idx="13" hasCustomPrompt="1"/>
          </p:nvPr>
        </p:nvSpPr>
        <p:spPr>
          <a:xfrm>
            <a:off x="711201" y="6411503"/>
            <a:ext cx="5242983" cy="266700"/>
          </a:xfrm>
        </p:spPr>
        <p:txBody>
          <a:bodyPr lIns="0">
            <a:normAutofit/>
          </a:bodyPr>
          <a:lstStyle>
            <a:lvl1pPr marL="0" indent="0" eaLnBrk="1" hangingPunct="1">
              <a:buNone/>
              <a:defRPr sz="900" kern="900" cap="all" spc="300" baseline="0">
                <a:solidFill>
                  <a:schemeClr val="tx1">
                    <a:lumMod val="50000"/>
                    <a:lumOff val="50000"/>
                  </a:schemeClr>
                </a:solidFill>
                <a:latin typeface="Myriad Pro"/>
                <a:cs typeface="Myriad Pro"/>
              </a:defRPr>
            </a:lvl1pPr>
          </a:lstStyle>
          <a:p>
            <a:pPr eaLnBrk="1" hangingPunct="1"/>
            <a:r>
              <a:rPr lang="en-US" sz="900">
                <a:solidFill>
                  <a:srgbClr val="7F7F7F"/>
                </a:solidFill>
              </a:rPr>
              <a:t>Type LOYOLA UNIVERSITY CHICAGO, if needed</a:t>
            </a:r>
          </a:p>
        </p:txBody>
      </p:sp>
    </p:spTree>
    <p:extLst>
      <p:ext uri="{BB962C8B-B14F-4D97-AF65-F5344CB8AC3E}">
        <p14:creationId xmlns:p14="http://schemas.microsoft.com/office/powerpoint/2010/main" val="32540146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6" name="Picture 7" descr="checkersMaroonFinal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LUC_vertical_reverse_color_forPPT.tif"/>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147949" y="3810001"/>
            <a:ext cx="3896101" cy="2630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1432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EE164D5-F6B7-484D-878B-05EE369DF24F}" type="datetimeFigureOut">
              <a:rPr lang="en-US" smtClean="0"/>
              <a:t>8/17/2021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4DE3B9-B6F0-40AC-B203-44EA74A4F725}" type="slidenum">
              <a:rPr lang="en-US" smtClean="0"/>
              <a:t>‹#›</a:t>
            </a:fld>
            <a:endParaRPr lang="en-US"/>
          </a:p>
        </p:txBody>
      </p:sp>
    </p:spTree>
    <p:extLst>
      <p:ext uri="{BB962C8B-B14F-4D97-AF65-F5344CB8AC3E}">
        <p14:creationId xmlns:p14="http://schemas.microsoft.com/office/powerpoint/2010/main" val="2552961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6864" y="228600"/>
            <a:ext cx="10871200" cy="990600"/>
          </a:xfrm>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14B78D0A-C7C6-1646-8192-541E4D9F1DA1}" type="datetimeFigureOut">
              <a:rPr lang="en-US" smtClean="0"/>
              <a:pPr/>
              <a:t>8/17/2021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76D8FC8F-3957-444C-A8C3-5E90AE6DB010}" type="slidenum">
              <a:rPr lang="en-US" smtClean="0"/>
              <a:pPr/>
              <a:t>‹#›</a:t>
            </a:fld>
            <a:endParaRPr lang="en-US" dirty="0"/>
          </a:p>
        </p:txBody>
      </p:sp>
      <p:sp>
        <p:nvSpPr>
          <p:cNvPr id="8" name="Content Placeholder 7"/>
          <p:cNvSpPr>
            <a:spLocks noGrp="1"/>
          </p:cNvSpPr>
          <p:nvPr>
            <p:ph sz="quarter" idx="1"/>
          </p:nvPr>
        </p:nvSpPr>
        <p:spPr>
          <a:xfrm>
            <a:off x="816864" y="1600200"/>
            <a:ext cx="10871200" cy="44958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2003642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E37CAE-0D07-2D4D-B0CF-FB80FDEEB265}" type="datetimeFigureOut">
              <a:rPr lang="en-US" smtClean="0"/>
              <a:t>8/17/2021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3102F2-95C5-954C-9F6C-3AA639D116C2}" type="slidenum">
              <a:rPr lang="en-US" smtClean="0"/>
              <a:t>‹#›</a:t>
            </a:fld>
            <a:endParaRPr lang="en-US"/>
          </a:p>
        </p:txBody>
      </p:sp>
    </p:spTree>
    <p:extLst>
      <p:ext uri="{BB962C8B-B14F-4D97-AF65-F5344CB8AC3E}">
        <p14:creationId xmlns:p14="http://schemas.microsoft.com/office/powerpoint/2010/main" val="35288633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mailto:SAC@luc.edu" TargetMode="External"/><Relationship Id="rId2" Type="http://schemas.openxmlformats.org/officeDocument/2006/relationships/notesSlide" Target="../notesSlides/notesSlide18.xml"/><Relationship Id="rId1" Type="http://schemas.openxmlformats.org/officeDocument/2006/relationships/slideLayout" Target="../slideLayouts/slideLayout8.xml"/><Relationship Id="rId5" Type="http://schemas.openxmlformats.org/officeDocument/2006/relationships/image" Target="../media/image29.png"/><Relationship Id="rId4" Type="http://schemas.openxmlformats.org/officeDocument/2006/relationships/hyperlink" Target="https://luc-accommodate.simplicity.com/"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12"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jpeg"/><Relationship Id="rId11" Type="http://schemas.openxmlformats.org/officeDocument/2006/relationships/image" Target="../media/image15.jpeg"/><Relationship Id="rId5" Type="http://schemas.openxmlformats.org/officeDocument/2006/relationships/image" Target="../media/image9.jpeg"/><Relationship Id="rId10" Type="http://schemas.openxmlformats.org/officeDocument/2006/relationships/image" Target="../media/image14.png"/><Relationship Id="rId4" Type="http://schemas.openxmlformats.org/officeDocument/2006/relationships/image" Target="../media/image8.jpeg"/><Relationship Id="rId9" Type="http://schemas.openxmlformats.org/officeDocument/2006/relationships/image" Target="../media/image13.jpe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hyperlink" Target="https://cm.maxient.com/reportingform.php?LoyolaUnivChicago&amp;layout_id=3"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www.luc.edu/ramblerresource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879894" y="3833446"/>
            <a:ext cx="10964172" cy="1143000"/>
          </a:xfrm>
        </p:spPr>
        <p:txBody>
          <a:bodyPr vert="horz" lIns="91440" tIns="45720" rIns="91440" bIns="45720" rtlCol="0" anchor="t">
            <a:noAutofit/>
          </a:bodyPr>
          <a:lstStyle/>
          <a:p>
            <a:r>
              <a:rPr lang="en-US" sz="2500" dirty="0">
                <a:latin typeface="Minion Pro"/>
              </a:rPr>
              <a:t>Betsi Burns</a:t>
            </a:r>
          </a:p>
          <a:p>
            <a:r>
              <a:rPr lang="en-US" sz="2500" dirty="0">
                <a:latin typeface="Minion Pro"/>
              </a:rPr>
              <a:t>Assistant Dean/Director, Learning and Student Success</a:t>
            </a:r>
          </a:p>
          <a:p>
            <a:r>
              <a:rPr lang="en-US" sz="2500" dirty="0">
                <a:latin typeface="Minion Pro"/>
              </a:rPr>
              <a:t>bburns4@luc.edu</a:t>
            </a:r>
          </a:p>
          <a:p>
            <a:endParaRPr lang="en-US" sz="2500" dirty="0">
              <a:latin typeface="Minion Pro"/>
            </a:endParaRPr>
          </a:p>
          <a:p>
            <a:endParaRPr lang="en-US" sz="2500" dirty="0">
              <a:latin typeface="Minion Pro"/>
            </a:endParaRPr>
          </a:p>
          <a:p>
            <a:endParaRPr lang="en-US" sz="2500" dirty="0">
              <a:latin typeface="Minion Pro"/>
            </a:endParaRPr>
          </a:p>
          <a:p>
            <a:endParaRPr lang="en-US" sz="2500" dirty="0">
              <a:latin typeface="Minion Pro"/>
            </a:endParaRPr>
          </a:p>
        </p:txBody>
      </p:sp>
      <p:sp>
        <p:nvSpPr>
          <p:cNvPr id="4" name="Text Placeholder 3"/>
          <p:cNvSpPr>
            <a:spLocks noGrp="1"/>
          </p:cNvSpPr>
          <p:nvPr>
            <p:ph type="body" sz="quarter" idx="10"/>
          </p:nvPr>
        </p:nvSpPr>
        <p:spPr>
          <a:xfrm>
            <a:off x="1584385" y="706826"/>
            <a:ext cx="9310777" cy="2898020"/>
          </a:xfrm>
        </p:spPr>
        <p:txBody>
          <a:bodyPr vert="horz" lIns="91440" tIns="45720" rIns="91440" bIns="45720" rtlCol="0" anchor="t">
            <a:normAutofit fontScale="92500" lnSpcReduction="20000"/>
          </a:bodyPr>
          <a:lstStyle/>
          <a:p>
            <a:r>
              <a:rPr lang="en-US" dirty="0">
                <a:latin typeface="Myriad Pro"/>
              </a:rPr>
              <a:t>New Faculty Orientation</a:t>
            </a:r>
          </a:p>
          <a:p>
            <a:r>
              <a:rPr lang="en-US" sz="4600" dirty="0">
                <a:latin typeface="Myriad Pro"/>
              </a:rPr>
              <a:t>August 11, 2021</a:t>
            </a:r>
          </a:p>
          <a:p>
            <a:endParaRPr lang="en-US" sz="4600" dirty="0">
              <a:latin typeface="Myriad Pro"/>
            </a:endParaRPr>
          </a:p>
          <a:p>
            <a:r>
              <a:rPr lang="en-US" sz="4600" dirty="0">
                <a:latin typeface="Myriad Pro"/>
              </a:rPr>
              <a:t>Learning &amp; Student Success</a:t>
            </a:r>
          </a:p>
          <a:p>
            <a:endParaRPr lang="en-US" dirty="0"/>
          </a:p>
        </p:txBody>
      </p:sp>
    </p:spTree>
    <p:extLst>
      <p:ext uri="{BB962C8B-B14F-4D97-AF65-F5344CB8AC3E}">
        <p14:creationId xmlns:p14="http://schemas.microsoft.com/office/powerpoint/2010/main" val="35555130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7" descr="checkersMaroonFinal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SAC logo. Student Accessibility Center in black text with a gold key. ">
            <a:extLst>
              <a:ext uri="{FF2B5EF4-FFF2-40B4-BE49-F238E27FC236}">
                <a16:creationId xmlns:a16="http://schemas.microsoft.com/office/drawing/2014/main" id="{C6501334-F2BF-473F-9F31-46944CC089B0}"/>
              </a:ext>
            </a:extLst>
          </p:cNvPr>
          <p:cNvPicPr>
            <a:picLocks noChangeAspect="1"/>
          </p:cNvPicPr>
          <p:nvPr/>
        </p:nvPicPr>
        <p:blipFill>
          <a:blip r:embed="rId4"/>
          <a:stretch>
            <a:fillRect/>
          </a:stretch>
        </p:blipFill>
        <p:spPr>
          <a:xfrm>
            <a:off x="1748287" y="249550"/>
            <a:ext cx="8681049" cy="6243881"/>
          </a:xfrm>
          <a:prstGeom prst="rect">
            <a:avLst/>
          </a:prstGeom>
        </p:spPr>
      </p:pic>
    </p:spTree>
    <p:extLst>
      <p:ext uri="{BB962C8B-B14F-4D97-AF65-F5344CB8AC3E}">
        <p14:creationId xmlns:p14="http://schemas.microsoft.com/office/powerpoint/2010/main" val="38531507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36125F72-58DC-443B-98BB-F19DED7767D1}"/>
              </a:ext>
            </a:extLst>
          </p:cNvPr>
          <p:cNvSpPr>
            <a:spLocks noGrp="1"/>
          </p:cNvSpPr>
          <p:nvPr>
            <p:ph type="title"/>
          </p:nvPr>
        </p:nvSpPr>
        <p:spPr>
          <a:xfrm>
            <a:off x="362025" y="736149"/>
            <a:ext cx="6129275" cy="1143000"/>
          </a:xfrm>
        </p:spPr>
        <p:txBody>
          <a:bodyPr/>
          <a:lstStyle/>
          <a:p>
            <a:r>
              <a:rPr lang="en-US">
                <a:latin typeface="Myriad Pro"/>
              </a:rPr>
              <a:t>Registration process</a:t>
            </a:r>
            <a:endParaRPr lang="en-US"/>
          </a:p>
        </p:txBody>
      </p:sp>
      <p:sp>
        <p:nvSpPr>
          <p:cNvPr id="26" name="Title 2">
            <a:extLst>
              <a:ext uri="{FF2B5EF4-FFF2-40B4-BE49-F238E27FC236}">
                <a16:creationId xmlns:a16="http://schemas.microsoft.com/office/drawing/2014/main" id="{EB55B650-D9F0-4E53-A081-57E6C6DCE103}"/>
              </a:ext>
            </a:extLst>
          </p:cNvPr>
          <p:cNvSpPr txBox="1">
            <a:spLocks/>
          </p:cNvSpPr>
          <p:nvPr/>
        </p:nvSpPr>
        <p:spPr>
          <a:xfrm>
            <a:off x="6493744" y="736149"/>
            <a:ext cx="6129275"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rgbClr val="800000"/>
                </a:solidFill>
                <a:latin typeface="Myriad Pro" pitchFamily="34" charset="0"/>
                <a:ea typeface="+mj-ea"/>
                <a:cs typeface="Myriad Pro" pitchFamily="34" charset="0"/>
              </a:defRPr>
            </a:lvl1pPr>
          </a:lstStyle>
          <a:p>
            <a:r>
              <a:rPr lang="en-US">
                <a:latin typeface="Myriad Pro"/>
              </a:rPr>
              <a:t>Accommodations</a:t>
            </a:r>
            <a:endParaRPr lang="en-US"/>
          </a:p>
        </p:txBody>
      </p:sp>
      <p:sp>
        <p:nvSpPr>
          <p:cNvPr id="28" name="Content Placeholder 1">
            <a:extLst>
              <a:ext uri="{FF2B5EF4-FFF2-40B4-BE49-F238E27FC236}">
                <a16:creationId xmlns:a16="http://schemas.microsoft.com/office/drawing/2014/main" id="{8EE5C382-C709-49F7-BEAB-B0D907D2B178}"/>
              </a:ext>
            </a:extLst>
          </p:cNvPr>
          <p:cNvSpPr>
            <a:spLocks noGrp="1"/>
          </p:cNvSpPr>
          <p:nvPr>
            <p:ph idx="1"/>
          </p:nvPr>
        </p:nvSpPr>
        <p:spPr>
          <a:xfrm>
            <a:off x="6493741" y="1597218"/>
            <a:ext cx="5545872" cy="4725285"/>
          </a:xfrm>
        </p:spPr>
        <p:txBody>
          <a:bodyPr vert="horz" lIns="91440" tIns="45720" rIns="91440" bIns="45720" rtlCol="0" anchor="t">
            <a:normAutofit fontScale="92500" lnSpcReduction="10000"/>
          </a:bodyPr>
          <a:lstStyle/>
          <a:p>
            <a:r>
              <a:rPr lang="en-US" dirty="0">
                <a:latin typeface="Myriad Pro"/>
              </a:rPr>
              <a:t>An </a:t>
            </a:r>
            <a:r>
              <a:rPr lang="en-US" b="1" dirty="0">
                <a:latin typeface="Myriad Pro"/>
              </a:rPr>
              <a:t>interactive process</a:t>
            </a:r>
            <a:r>
              <a:rPr lang="en-US" dirty="0">
                <a:latin typeface="Myriad Pro"/>
              </a:rPr>
              <a:t> and are determined on a case by case basis</a:t>
            </a:r>
            <a:endParaRPr lang="en-US"/>
          </a:p>
          <a:p>
            <a:r>
              <a:rPr lang="en-US" dirty="0">
                <a:latin typeface="Myriad Pro"/>
              </a:rPr>
              <a:t>Provide opportunities for </a:t>
            </a:r>
            <a:r>
              <a:rPr lang="en-US" b="1" dirty="0">
                <a:latin typeface="Myriad Pro"/>
              </a:rPr>
              <a:t>equal access</a:t>
            </a:r>
            <a:r>
              <a:rPr lang="en-US" dirty="0">
                <a:latin typeface="Myriad Pro"/>
              </a:rPr>
              <a:t> but do not guarantee success </a:t>
            </a:r>
          </a:p>
          <a:p>
            <a:r>
              <a:rPr lang="en-US" dirty="0">
                <a:latin typeface="Myriad Pro"/>
              </a:rPr>
              <a:t>Are </a:t>
            </a:r>
            <a:r>
              <a:rPr lang="en-US" b="1" dirty="0">
                <a:latin typeface="Myriad Pro"/>
              </a:rPr>
              <a:t>not retroactive</a:t>
            </a:r>
            <a:r>
              <a:rPr lang="en-US" dirty="0">
                <a:latin typeface="Myriad Pro"/>
              </a:rPr>
              <a:t>! We encourage all students who may need accommodations to register prior to Fall 2021.</a:t>
            </a:r>
          </a:p>
        </p:txBody>
      </p:sp>
      <p:sp>
        <p:nvSpPr>
          <p:cNvPr id="29" name="Rectangle: Rounded Corners 28">
            <a:extLst>
              <a:ext uri="{FF2B5EF4-FFF2-40B4-BE49-F238E27FC236}">
                <a16:creationId xmlns:a16="http://schemas.microsoft.com/office/drawing/2014/main" id="{ED908272-FDF0-4669-97BE-A4E3AFA0C96C}"/>
              </a:ext>
            </a:extLst>
          </p:cNvPr>
          <p:cNvSpPr/>
          <p:nvPr/>
        </p:nvSpPr>
        <p:spPr>
          <a:xfrm>
            <a:off x="364331" y="1709737"/>
            <a:ext cx="914399" cy="145018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4000" b="1">
                <a:cs typeface="Calibri"/>
              </a:rPr>
              <a:t>1</a:t>
            </a:r>
          </a:p>
        </p:txBody>
      </p:sp>
      <p:sp>
        <p:nvSpPr>
          <p:cNvPr id="30" name="Rectangle: Rounded Corners 29">
            <a:extLst>
              <a:ext uri="{FF2B5EF4-FFF2-40B4-BE49-F238E27FC236}">
                <a16:creationId xmlns:a16="http://schemas.microsoft.com/office/drawing/2014/main" id="{6E2FFF36-9766-4762-A1AD-23BA71B3D1D0}"/>
              </a:ext>
            </a:extLst>
          </p:cNvPr>
          <p:cNvSpPr/>
          <p:nvPr/>
        </p:nvSpPr>
        <p:spPr>
          <a:xfrm>
            <a:off x="1495425" y="1709737"/>
            <a:ext cx="4724397" cy="145018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800">
                <a:cs typeface="Calibri"/>
              </a:rPr>
              <a:t>Student completes online </a:t>
            </a:r>
            <a:endParaRPr lang="en-US" sz="2400">
              <a:cs typeface="Calibri"/>
            </a:endParaRPr>
          </a:p>
          <a:p>
            <a:pPr algn="ctr"/>
            <a:r>
              <a:rPr lang="en-US" sz="2800">
                <a:cs typeface="Calibri"/>
              </a:rPr>
              <a:t>registration form and </a:t>
            </a:r>
            <a:endParaRPr lang="en-US" sz="2400">
              <a:cs typeface="Calibri"/>
            </a:endParaRPr>
          </a:p>
          <a:p>
            <a:pPr algn="ctr"/>
            <a:r>
              <a:rPr lang="en-US" sz="2800">
                <a:cs typeface="Calibri"/>
              </a:rPr>
              <a:t>uploads documentation </a:t>
            </a:r>
            <a:endParaRPr lang="en-US" sz="2400">
              <a:cs typeface="Calibri"/>
            </a:endParaRPr>
          </a:p>
        </p:txBody>
      </p:sp>
      <p:sp>
        <p:nvSpPr>
          <p:cNvPr id="31" name="Rectangle: Rounded Corners 30">
            <a:extLst>
              <a:ext uri="{FF2B5EF4-FFF2-40B4-BE49-F238E27FC236}">
                <a16:creationId xmlns:a16="http://schemas.microsoft.com/office/drawing/2014/main" id="{ABD0E22C-D04A-4401-B90C-C48A89CB59C6}"/>
              </a:ext>
            </a:extLst>
          </p:cNvPr>
          <p:cNvSpPr/>
          <p:nvPr/>
        </p:nvSpPr>
        <p:spPr>
          <a:xfrm>
            <a:off x="364331" y="3281362"/>
            <a:ext cx="914399" cy="145018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4000" b="1">
                <a:cs typeface="Calibri"/>
              </a:rPr>
              <a:t>2</a:t>
            </a:r>
          </a:p>
        </p:txBody>
      </p:sp>
      <p:sp>
        <p:nvSpPr>
          <p:cNvPr id="32" name="Rectangle: Rounded Corners 31">
            <a:extLst>
              <a:ext uri="{FF2B5EF4-FFF2-40B4-BE49-F238E27FC236}">
                <a16:creationId xmlns:a16="http://schemas.microsoft.com/office/drawing/2014/main" id="{5FB74CD3-22F7-47E3-B44C-484AEAA252F2}"/>
              </a:ext>
            </a:extLst>
          </p:cNvPr>
          <p:cNvSpPr/>
          <p:nvPr/>
        </p:nvSpPr>
        <p:spPr>
          <a:xfrm>
            <a:off x="1495424" y="3281362"/>
            <a:ext cx="4724397" cy="145018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800">
                <a:cs typeface="Calibri"/>
              </a:rPr>
              <a:t>SAC reviews and contacts student to </a:t>
            </a:r>
            <a:endParaRPr lang="en-US"/>
          </a:p>
          <a:p>
            <a:pPr algn="ctr"/>
            <a:r>
              <a:rPr lang="en-US" sz="2800">
                <a:cs typeface="Calibri"/>
              </a:rPr>
              <a:t>schedule meeting</a:t>
            </a:r>
            <a:endParaRPr lang="en-US"/>
          </a:p>
        </p:txBody>
      </p:sp>
      <p:sp>
        <p:nvSpPr>
          <p:cNvPr id="33" name="Rectangle: Rounded Corners 32">
            <a:extLst>
              <a:ext uri="{FF2B5EF4-FFF2-40B4-BE49-F238E27FC236}">
                <a16:creationId xmlns:a16="http://schemas.microsoft.com/office/drawing/2014/main" id="{8CAC42E1-862E-4285-BA13-644C96C525EC}"/>
              </a:ext>
            </a:extLst>
          </p:cNvPr>
          <p:cNvSpPr/>
          <p:nvPr/>
        </p:nvSpPr>
        <p:spPr>
          <a:xfrm>
            <a:off x="364331" y="4936330"/>
            <a:ext cx="914399" cy="145018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4000" b="1">
                <a:cs typeface="Calibri"/>
              </a:rPr>
              <a:t>3</a:t>
            </a:r>
          </a:p>
        </p:txBody>
      </p:sp>
      <p:sp>
        <p:nvSpPr>
          <p:cNvPr id="34" name="Rectangle: Rounded Corners 33">
            <a:extLst>
              <a:ext uri="{FF2B5EF4-FFF2-40B4-BE49-F238E27FC236}">
                <a16:creationId xmlns:a16="http://schemas.microsoft.com/office/drawing/2014/main" id="{2C680D3D-B9A4-4ED4-89CA-4DFA065B8EDD}"/>
              </a:ext>
            </a:extLst>
          </p:cNvPr>
          <p:cNvSpPr/>
          <p:nvPr/>
        </p:nvSpPr>
        <p:spPr>
          <a:xfrm>
            <a:off x="1495424" y="4936330"/>
            <a:ext cx="4724397" cy="145018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800">
                <a:cs typeface="Calibri"/>
              </a:rPr>
              <a:t>Student meets with SAC staff to discuss accommodations</a:t>
            </a:r>
          </a:p>
        </p:txBody>
      </p:sp>
    </p:spTree>
    <p:extLst>
      <p:ext uri="{BB962C8B-B14F-4D97-AF65-F5344CB8AC3E}">
        <p14:creationId xmlns:p14="http://schemas.microsoft.com/office/powerpoint/2010/main" val="17564242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a:extLst>
              <a:ext uri="{FF2B5EF4-FFF2-40B4-BE49-F238E27FC236}">
                <a16:creationId xmlns:a16="http://schemas.microsoft.com/office/drawing/2014/main" id="{18EC3A6B-388B-4B45-90AE-E5054307F4DF}"/>
              </a:ext>
            </a:extLst>
          </p:cNvPr>
          <p:cNvSpPr>
            <a:spLocks noGrp="1"/>
          </p:cNvSpPr>
          <p:nvPr>
            <p:ph idx="1"/>
          </p:nvPr>
        </p:nvSpPr>
        <p:spPr>
          <a:xfrm>
            <a:off x="711201" y="1989334"/>
            <a:ext cx="10629840" cy="4282157"/>
          </a:xfrm>
        </p:spPr>
        <p:txBody>
          <a:bodyPr vert="horz" lIns="51435" tIns="25718" rIns="51435" bIns="25718" rtlCol="0" anchor="t">
            <a:normAutofit fontScale="85000" lnSpcReduction="20000"/>
          </a:bodyPr>
          <a:lstStyle/>
          <a:p>
            <a:pPr marL="0" indent="0">
              <a:buNone/>
            </a:pPr>
            <a:r>
              <a:rPr lang="en-US" sz="3200" b="1" dirty="0">
                <a:latin typeface="Times New Roman" panose="02020603050405020304" pitchFamily="18" charset="0"/>
                <a:cs typeface="Times New Roman" panose="02020603050405020304" pitchFamily="18" charset="0"/>
              </a:rPr>
              <a:t>SAC's mission is to support, service, and empower students with disabilities.</a:t>
            </a:r>
            <a:r>
              <a:rPr lang="en-US" sz="3200" dirty="0">
                <a:latin typeface="Times New Roman" panose="02020603050405020304" pitchFamily="18" charset="0"/>
                <a:cs typeface="Times New Roman" panose="02020603050405020304" pitchFamily="18" charset="0"/>
              </a:rPr>
              <a:t> </a:t>
            </a:r>
          </a:p>
          <a:p>
            <a:pPr marL="0" indent="0">
              <a:buNone/>
            </a:pPr>
            <a:endParaRPr lang="en-US" dirty="0">
              <a:latin typeface="Times New Roman" panose="02020603050405020304" pitchFamily="18" charset="0"/>
              <a:cs typeface="Times New Roman" panose="02020603050405020304" pitchFamily="18" charset="0"/>
            </a:endParaRPr>
          </a:p>
          <a:p>
            <a:pPr marL="0" indent="0">
              <a:buNone/>
            </a:pPr>
            <a:r>
              <a:rPr lang="en-US" sz="3200" dirty="0">
                <a:latin typeface="Times New Roman" panose="02020603050405020304" pitchFamily="18" charset="0"/>
                <a:cs typeface="Times New Roman" panose="02020603050405020304" pitchFamily="18" charset="0"/>
              </a:rPr>
              <a:t>SAC leads the campus community in its commitments to </a:t>
            </a:r>
          </a:p>
          <a:p>
            <a:pPr lvl="1">
              <a:buFont typeface="Wingdings" panose="05000000000000000000" pitchFamily="2" charset="2"/>
              <a:buChar char="§"/>
            </a:pPr>
            <a:r>
              <a:rPr lang="en-US" sz="3200" dirty="0">
                <a:latin typeface="Times New Roman" panose="02020603050405020304" pitchFamily="18" charset="0"/>
                <a:cs typeface="Times New Roman" panose="02020603050405020304" pitchFamily="18" charset="0"/>
              </a:rPr>
              <a:t>recognize disability as a valued aspect of diversity</a:t>
            </a:r>
          </a:p>
          <a:p>
            <a:pPr lvl="1">
              <a:buFont typeface="Wingdings" panose="05000000000000000000" pitchFamily="2" charset="2"/>
              <a:buChar char="§"/>
            </a:pPr>
            <a:r>
              <a:rPr lang="en-US" sz="3200" dirty="0">
                <a:latin typeface="Times New Roman" panose="02020603050405020304" pitchFamily="18" charset="0"/>
                <a:cs typeface="Times New Roman" panose="02020603050405020304" pitchFamily="18" charset="0"/>
              </a:rPr>
              <a:t>embrace access as a matter of social justice</a:t>
            </a:r>
          </a:p>
          <a:p>
            <a:pPr lvl="1">
              <a:buFont typeface="Wingdings" panose="05000000000000000000" pitchFamily="2" charset="2"/>
              <a:buChar char="§"/>
            </a:pPr>
            <a:r>
              <a:rPr lang="en-US" sz="3200" dirty="0">
                <a:latin typeface="Times New Roman" panose="02020603050405020304" pitchFamily="18" charset="0"/>
                <a:cs typeface="Times New Roman" panose="02020603050405020304" pitchFamily="18" charset="0"/>
              </a:rPr>
              <a:t>design more welcoming and inclusive environments</a:t>
            </a:r>
          </a:p>
          <a:p>
            <a:pPr marL="457200" lvl="1" indent="0">
              <a:buNone/>
            </a:pPr>
            <a:endParaRPr lang="en-US" sz="3200" dirty="0">
              <a:latin typeface="Times New Roman" panose="02020603050405020304" pitchFamily="18" charset="0"/>
              <a:cs typeface="Times New Roman" panose="02020603050405020304" pitchFamily="18" charset="0"/>
            </a:endParaRPr>
          </a:p>
          <a:p>
            <a:pPr marL="0" indent="0">
              <a:buNone/>
            </a:pPr>
            <a:r>
              <a:rPr lang="en-US" sz="3200" dirty="0">
                <a:latin typeface="Times New Roman" panose="02020603050405020304" pitchFamily="18" charset="0"/>
                <a:cs typeface="Times New Roman" panose="02020603050405020304" pitchFamily="18" charset="0"/>
              </a:rPr>
              <a:t>SAC collaborates with students, faculty, and campus partners to implement </a:t>
            </a:r>
            <a:r>
              <a:rPr lang="en-US" sz="3200" b="1" dirty="0">
                <a:latin typeface="Times New Roman" panose="02020603050405020304" pitchFamily="18" charset="0"/>
                <a:cs typeface="Times New Roman" panose="02020603050405020304" pitchFamily="18" charset="0"/>
              </a:rPr>
              <a:t>reasonable accommodations</a:t>
            </a:r>
            <a:r>
              <a:rPr lang="en-US" sz="3200" dirty="0">
                <a:latin typeface="Times New Roman" panose="02020603050405020304" pitchFamily="18" charset="0"/>
                <a:cs typeface="Times New Roman" panose="02020603050405020304" pitchFamily="18" charset="0"/>
              </a:rPr>
              <a:t>. </a:t>
            </a:r>
          </a:p>
          <a:p>
            <a:pPr lvl="1">
              <a:buFont typeface="Wingdings"/>
              <a:buChar char="q"/>
            </a:pPr>
            <a:endParaRPr lang="en-US" dirty="0">
              <a:latin typeface="Myriad Pro"/>
            </a:endParaRPr>
          </a:p>
        </p:txBody>
      </p:sp>
      <p:sp>
        <p:nvSpPr>
          <p:cNvPr id="2" name="Title 1"/>
          <p:cNvSpPr>
            <a:spLocks noGrp="1"/>
          </p:cNvSpPr>
          <p:nvPr>
            <p:ph type="title"/>
          </p:nvPr>
        </p:nvSpPr>
        <p:spPr>
          <a:xfrm>
            <a:off x="711201" y="707788"/>
            <a:ext cx="10629837" cy="1143000"/>
          </a:xfrm>
        </p:spPr>
        <p:txBody>
          <a:bodyPr/>
          <a:lstStyle/>
          <a:p>
            <a:r>
              <a:rPr lang="en-US" b="1" dirty="0">
                <a:latin typeface="Times New Roman" panose="02020603050405020304" pitchFamily="18" charset="0"/>
                <a:cs typeface="Times New Roman" panose="02020603050405020304" pitchFamily="18" charset="0"/>
              </a:rPr>
              <a:t>Student Accessibility Center</a:t>
            </a:r>
          </a:p>
        </p:txBody>
      </p:sp>
      <p:sp>
        <p:nvSpPr>
          <p:cNvPr id="3" name="Text Placeholder 2"/>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209115597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Content Placeholder 1">
            <a:extLst>
              <a:ext uri="{FF2B5EF4-FFF2-40B4-BE49-F238E27FC236}">
                <a16:creationId xmlns:a16="http://schemas.microsoft.com/office/drawing/2014/main" id="{8EE5C382-C709-49F7-BEAB-B0D907D2B178}"/>
              </a:ext>
            </a:extLst>
          </p:cNvPr>
          <p:cNvSpPr>
            <a:spLocks noGrp="1"/>
          </p:cNvSpPr>
          <p:nvPr>
            <p:ph idx="1"/>
          </p:nvPr>
        </p:nvSpPr>
        <p:spPr>
          <a:xfrm>
            <a:off x="711201" y="1610643"/>
            <a:ext cx="10629840" cy="4697793"/>
          </a:xfrm>
        </p:spPr>
        <p:txBody>
          <a:bodyPr vert="horz" lIns="68580" tIns="34290" rIns="68580" bIns="34290" rtlCol="0" anchor="t">
            <a:normAutofit fontScale="92500" lnSpcReduction="10000"/>
          </a:bodyPr>
          <a:lstStyle/>
          <a:p>
            <a:pPr marL="0" indent="0">
              <a:buNone/>
            </a:pPr>
            <a:r>
              <a:rPr lang="en-US" sz="3200" dirty="0">
                <a:latin typeface="Times New Roman" panose="02020603050405020304" pitchFamily="18" charset="0"/>
                <a:ea typeface="+mn-lt"/>
                <a:cs typeface="Times New Roman" panose="02020603050405020304" pitchFamily="18" charset="0"/>
              </a:rPr>
              <a:t>Provide opportunities for equitable access to course content, but do not guarantee success </a:t>
            </a:r>
          </a:p>
          <a:p>
            <a:pPr lvl="1">
              <a:buFont typeface="Arial" panose="020B0604020202020204" pitchFamily="34" charset="0"/>
              <a:buChar char="•"/>
            </a:pPr>
            <a:r>
              <a:rPr lang="en-US" sz="3200" dirty="0">
                <a:latin typeface="Times New Roman" panose="02020603050405020304" pitchFamily="18" charset="0"/>
                <a:ea typeface="+mn-lt"/>
                <a:cs typeface="Times New Roman" panose="02020603050405020304" pitchFamily="18" charset="0"/>
              </a:rPr>
              <a:t>Remove barriers to create a level playing field</a:t>
            </a:r>
          </a:p>
          <a:p>
            <a:pPr lvl="1">
              <a:buFont typeface="Arial" panose="020B0604020202020204" pitchFamily="34" charset="0"/>
              <a:buChar char="•"/>
            </a:pPr>
            <a:endParaRPr lang="en-US" sz="3200" dirty="0">
              <a:latin typeface="Times New Roman" panose="02020603050405020304" pitchFamily="18" charset="0"/>
              <a:cs typeface="Times New Roman" panose="02020603050405020304" pitchFamily="18" charset="0"/>
            </a:endParaRPr>
          </a:p>
          <a:p>
            <a:pPr marL="0" indent="0">
              <a:buNone/>
            </a:pPr>
            <a:r>
              <a:rPr lang="en-US" sz="3200" dirty="0">
                <a:latin typeface="Times New Roman" panose="02020603050405020304" pitchFamily="18" charset="0"/>
                <a:ea typeface="+mn-lt"/>
                <a:cs typeface="Times New Roman" panose="02020603050405020304" pitchFamily="18" charset="0"/>
              </a:rPr>
              <a:t>Modifications to a student's academic environment that remove barriers</a:t>
            </a:r>
            <a:endParaRPr lang="en-US" dirty="0">
              <a:latin typeface="Times New Roman" panose="02020603050405020304" pitchFamily="18" charset="0"/>
              <a:cs typeface="Times New Roman" panose="02020603050405020304" pitchFamily="18" charset="0"/>
            </a:endParaRPr>
          </a:p>
          <a:p>
            <a:pPr lvl="1">
              <a:buFont typeface="Arial" panose="020B0604020202020204" pitchFamily="34" charset="0"/>
              <a:buChar char="•"/>
            </a:pPr>
            <a:r>
              <a:rPr lang="en-US" sz="2900" dirty="0">
                <a:latin typeface="Times New Roman" panose="02020603050405020304" pitchFamily="18" charset="0"/>
                <a:ea typeface="+mn-lt"/>
                <a:cs typeface="Times New Roman" panose="02020603050405020304" pitchFamily="18" charset="0"/>
              </a:rPr>
              <a:t>Determined on a case-by-case basis through an interactive process</a:t>
            </a:r>
          </a:p>
          <a:p>
            <a:pPr marL="457200" lvl="1" indent="0">
              <a:buNone/>
            </a:pPr>
            <a:endParaRPr lang="en-US" sz="2900" dirty="0">
              <a:latin typeface="Times New Roman" panose="02020603050405020304" pitchFamily="18" charset="0"/>
              <a:cs typeface="Times New Roman" panose="02020603050405020304" pitchFamily="18" charset="0"/>
            </a:endParaRPr>
          </a:p>
          <a:p>
            <a:pPr marL="0" indent="0">
              <a:buClr>
                <a:srgbClr val="85153B"/>
              </a:buClr>
              <a:buNone/>
            </a:pPr>
            <a:r>
              <a:rPr lang="en-US" sz="3200" dirty="0">
                <a:latin typeface="Times New Roman" panose="02020603050405020304" pitchFamily="18" charset="0"/>
                <a:ea typeface="+mn-lt"/>
                <a:cs typeface="Times New Roman" panose="02020603050405020304" pitchFamily="18" charset="0"/>
              </a:rPr>
              <a:t>Not meant to change the "fundamental nature" of the course or assignment</a:t>
            </a:r>
          </a:p>
          <a:p>
            <a:pPr>
              <a:buFont typeface="Arial,Sans-Serif" panose="020B0604020202020204" pitchFamily="34" charset="0"/>
              <a:buChar char="•"/>
            </a:pPr>
            <a:endParaRPr lang="en-US" sz="3200" dirty="0"/>
          </a:p>
          <a:p>
            <a:pPr lvl="2">
              <a:buFont typeface="Arial,Sans-Serif" panose="020B0604020202020204" pitchFamily="34" charset="0"/>
              <a:buChar char="•"/>
            </a:pPr>
            <a:endParaRPr lang="en-US" sz="3200" dirty="0"/>
          </a:p>
          <a:p>
            <a:pPr lvl="2">
              <a:buFont typeface="Arial,Sans-Serif" panose="020B0604020202020204" pitchFamily="34" charset="0"/>
              <a:buChar char="•"/>
            </a:pPr>
            <a:endParaRPr lang="en-US" sz="3200" dirty="0"/>
          </a:p>
          <a:p>
            <a:pPr>
              <a:buFont typeface="Arial" panose="020B0604020202020204" pitchFamily="34" charset="0"/>
              <a:buChar char="•"/>
            </a:pPr>
            <a:endParaRPr lang="en-US" sz="3200" dirty="0"/>
          </a:p>
          <a:p>
            <a:pPr>
              <a:buFont typeface="Arial" panose="020B0604020202020204" pitchFamily="34" charset="0"/>
              <a:buChar char="•"/>
            </a:pPr>
            <a:endParaRPr lang="en-US" sz="3200" dirty="0"/>
          </a:p>
        </p:txBody>
      </p:sp>
      <p:sp>
        <p:nvSpPr>
          <p:cNvPr id="2" name="Title 1"/>
          <p:cNvSpPr>
            <a:spLocks noGrp="1"/>
          </p:cNvSpPr>
          <p:nvPr>
            <p:ph type="title"/>
          </p:nvPr>
        </p:nvSpPr>
        <p:spPr>
          <a:xfrm>
            <a:off x="639265" y="467643"/>
            <a:ext cx="10629837" cy="1143000"/>
          </a:xfrm>
        </p:spPr>
        <p:txBody>
          <a:bodyPr vert="horz" lIns="91440" tIns="45720" rIns="91440" bIns="45720" anchor="ctr">
            <a:normAutofit/>
          </a:bodyPr>
          <a:lstStyle/>
          <a:p>
            <a:r>
              <a:rPr lang="en-US" b="1" dirty="0">
                <a:latin typeface="Times New Roman" panose="02020603050405020304" pitchFamily="18" charset="0"/>
                <a:cs typeface="Times New Roman" panose="02020603050405020304" pitchFamily="18" charset="0"/>
              </a:rPr>
              <a:t>What are Accommodations?</a:t>
            </a:r>
          </a:p>
        </p:txBody>
      </p:sp>
      <p:sp>
        <p:nvSpPr>
          <p:cNvPr id="3" name="Text Placeholder 2"/>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54190050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11201" y="1638352"/>
            <a:ext cx="10629840" cy="4697793"/>
          </a:xfrm>
        </p:spPr>
        <p:txBody>
          <a:bodyPr>
            <a:normAutofit lnSpcReduction="10000"/>
          </a:bodyPr>
          <a:lstStyle/>
          <a:p>
            <a:r>
              <a:rPr lang="en-US" b="1" dirty="0">
                <a:latin typeface="Times New Roman" panose="02020603050405020304" pitchFamily="18" charset="0"/>
                <a:cs typeface="Times New Roman" panose="02020603050405020304" pitchFamily="18" charset="0"/>
              </a:rPr>
              <a:t>Academic</a:t>
            </a:r>
          </a:p>
          <a:p>
            <a:pPr lvl="1"/>
            <a:r>
              <a:rPr lang="en-US" dirty="0">
                <a:latin typeface="Times New Roman" panose="02020603050405020304" pitchFamily="18" charset="0"/>
                <a:cs typeface="Times New Roman" panose="02020603050405020304" pitchFamily="18" charset="0"/>
              </a:rPr>
              <a:t>Testing-extra time; private room; scribe; specific software</a:t>
            </a:r>
          </a:p>
          <a:p>
            <a:pPr lvl="1"/>
            <a:r>
              <a:rPr lang="en-US" dirty="0">
                <a:latin typeface="Times New Roman" panose="02020603050405020304" pitchFamily="18" charset="0"/>
                <a:cs typeface="Times New Roman" panose="02020603050405020304" pitchFamily="18" charset="0"/>
              </a:rPr>
              <a:t>Priority registration</a:t>
            </a:r>
          </a:p>
          <a:p>
            <a:r>
              <a:rPr lang="en-US" b="1" dirty="0">
                <a:latin typeface="Times New Roman" panose="02020603050405020304" pitchFamily="18" charset="0"/>
                <a:cs typeface="Times New Roman" panose="02020603050405020304" pitchFamily="18" charset="0"/>
              </a:rPr>
              <a:t>Housing</a:t>
            </a:r>
          </a:p>
          <a:p>
            <a:pPr lvl="1"/>
            <a:r>
              <a:rPr lang="en-US" dirty="0">
                <a:latin typeface="Times New Roman" panose="02020603050405020304" pitchFamily="18" charset="0"/>
                <a:cs typeface="Times New Roman" panose="02020603050405020304" pitchFamily="18" charset="0"/>
              </a:rPr>
              <a:t>Specialized equipment; emotional support animal</a:t>
            </a:r>
          </a:p>
          <a:p>
            <a:r>
              <a:rPr lang="en-US" b="1" dirty="0">
                <a:latin typeface="Times New Roman" panose="02020603050405020304" pitchFamily="18" charset="0"/>
                <a:cs typeface="Times New Roman" panose="02020603050405020304" pitchFamily="18" charset="0"/>
              </a:rPr>
              <a:t>Dining</a:t>
            </a:r>
          </a:p>
          <a:p>
            <a:pPr lvl="1"/>
            <a:r>
              <a:rPr lang="en-US" dirty="0">
                <a:latin typeface="Times New Roman" panose="02020603050405020304" pitchFamily="18" charset="0"/>
                <a:cs typeface="Times New Roman" panose="02020603050405020304" pitchFamily="18" charset="0"/>
              </a:rPr>
              <a:t>Dietary restrictions; allergies</a:t>
            </a:r>
          </a:p>
          <a:p>
            <a:r>
              <a:rPr lang="en-US" b="1" dirty="0">
                <a:latin typeface="Times New Roman" panose="02020603050405020304" pitchFamily="18" charset="0"/>
                <a:cs typeface="Times New Roman" panose="02020603050405020304" pitchFamily="18" charset="0"/>
              </a:rPr>
              <a:t>Transportation</a:t>
            </a:r>
          </a:p>
          <a:p>
            <a:pPr lvl="1"/>
            <a:r>
              <a:rPr lang="en-US" dirty="0">
                <a:latin typeface="Times New Roman" panose="02020603050405020304" pitchFamily="18" charset="0"/>
                <a:cs typeface="Times New Roman" panose="02020603050405020304" pitchFamily="18" charset="0"/>
              </a:rPr>
              <a:t>Shuttle between campuses</a:t>
            </a:r>
          </a:p>
          <a:p>
            <a:endParaRPr lang="en-US" dirty="0"/>
          </a:p>
          <a:p>
            <a:endParaRPr lang="en-US" dirty="0"/>
          </a:p>
        </p:txBody>
      </p:sp>
      <p:sp>
        <p:nvSpPr>
          <p:cNvPr id="2" name="Title 1"/>
          <p:cNvSpPr>
            <a:spLocks noGrp="1"/>
          </p:cNvSpPr>
          <p:nvPr>
            <p:ph type="title"/>
          </p:nvPr>
        </p:nvSpPr>
        <p:spPr>
          <a:xfrm>
            <a:off x="711201" y="495352"/>
            <a:ext cx="10629837" cy="1143000"/>
          </a:xfrm>
        </p:spPr>
        <p:txBody>
          <a:bodyPr/>
          <a:lstStyle/>
          <a:p>
            <a:r>
              <a:rPr lang="en-US" b="1" dirty="0">
                <a:latin typeface="Times New Roman" panose="02020603050405020304" pitchFamily="18" charset="0"/>
                <a:cs typeface="Times New Roman" panose="02020603050405020304" pitchFamily="18" charset="0"/>
              </a:rPr>
              <a:t>Accommodations at LUC</a:t>
            </a:r>
          </a:p>
        </p:txBody>
      </p:sp>
      <p:sp>
        <p:nvSpPr>
          <p:cNvPr id="4" name="Text Placeholder 3"/>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10531751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39264" y="1610644"/>
            <a:ext cx="10629840" cy="3213193"/>
          </a:xfrm>
        </p:spPr>
        <p:txBody>
          <a:bodyPr vert="horz" lIns="91440" tIns="45720" rIns="91440" bIns="45720" anchor="t">
            <a:noAutofit/>
          </a:bodyPr>
          <a:lstStyle/>
          <a:p>
            <a:pPr marL="0" indent="0">
              <a:spcBef>
                <a:spcPts val="0"/>
              </a:spcBef>
              <a:buNone/>
            </a:pPr>
            <a:r>
              <a:rPr lang="en-US" sz="3600" b="1" dirty="0">
                <a:latin typeface="Times New Roman" panose="02020603050405020304" pitchFamily="18" charset="0"/>
                <a:ea typeface="+mn-lt"/>
                <a:cs typeface="Times New Roman" panose="02020603050405020304" pitchFamily="18" charset="0"/>
              </a:rPr>
              <a:t>CART</a:t>
            </a:r>
            <a:r>
              <a:rPr lang="en-US" sz="3600" dirty="0">
                <a:latin typeface="Times New Roman" panose="02020603050405020304" pitchFamily="18" charset="0"/>
                <a:ea typeface="+mn-lt"/>
                <a:cs typeface="Times New Roman" panose="02020603050405020304" pitchFamily="18" charset="0"/>
              </a:rPr>
              <a:t> (Communication Access Realtime Translation)</a:t>
            </a:r>
          </a:p>
          <a:p>
            <a:pPr lvl="1">
              <a:spcBef>
                <a:spcPts val="550"/>
              </a:spcBef>
              <a:buFont typeface="Arial" panose="020B0604020202020204" pitchFamily="34" charset="0"/>
              <a:buChar char="•"/>
            </a:pPr>
            <a:r>
              <a:rPr lang="en-US" sz="3000" dirty="0">
                <a:latin typeface="Times New Roman" panose="02020603050405020304" pitchFamily="18" charset="0"/>
                <a:ea typeface="+mn-lt"/>
                <a:cs typeface="Times New Roman" panose="02020603050405020304" pitchFamily="18" charset="0"/>
              </a:rPr>
              <a:t>Live captioning (Teams and Zoom)</a:t>
            </a:r>
          </a:p>
          <a:p>
            <a:pPr lvl="1">
              <a:buClr>
                <a:srgbClr val="F7D022"/>
              </a:buClr>
              <a:buFont typeface="Arial" panose="020B0604020202020204" pitchFamily="34" charset="0"/>
              <a:buChar char="•"/>
            </a:pPr>
            <a:r>
              <a:rPr lang="en-US" sz="3300" dirty="0">
                <a:latin typeface="Times New Roman" panose="02020603050405020304" pitchFamily="18" charset="0"/>
                <a:ea typeface="+mn-lt"/>
                <a:cs typeface="Times New Roman" panose="02020603050405020304" pitchFamily="18" charset="0"/>
              </a:rPr>
              <a:t>Captioning or ASL interpreter?</a:t>
            </a:r>
            <a:endParaRPr lang="en-US" dirty="0">
              <a:latin typeface="Times New Roman" panose="02020603050405020304" pitchFamily="18" charset="0"/>
              <a:ea typeface="+mn-lt"/>
              <a:cs typeface="Times New Roman" panose="02020603050405020304" pitchFamily="18" charset="0"/>
            </a:endParaRPr>
          </a:p>
          <a:p>
            <a:pPr lvl="1">
              <a:spcBef>
                <a:spcPts val="0"/>
              </a:spcBef>
              <a:buClr>
                <a:srgbClr val="F7D022"/>
              </a:buClr>
              <a:buFont typeface="Wingdings"/>
              <a:buChar char="q"/>
            </a:pPr>
            <a:endParaRPr lang="en-US" sz="3300" dirty="0">
              <a:latin typeface="Times New Roman" panose="02020603050405020304" pitchFamily="18" charset="0"/>
              <a:ea typeface="+mn-lt"/>
              <a:cs typeface="Times New Roman" panose="02020603050405020304" pitchFamily="18" charset="0"/>
            </a:endParaRPr>
          </a:p>
          <a:p>
            <a:pPr marL="91440" indent="0">
              <a:spcBef>
                <a:spcPts val="0"/>
              </a:spcBef>
              <a:buClr>
                <a:srgbClr val="85153B"/>
              </a:buClr>
              <a:buSzPct val="75000"/>
              <a:buNone/>
            </a:pPr>
            <a:r>
              <a:rPr lang="en-US" sz="3600" b="1" dirty="0">
                <a:latin typeface="Times New Roman" panose="02020603050405020304" pitchFamily="18" charset="0"/>
                <a:cs typeface="Times New Roman" panose="02020603050405020304" pitchFamily="18" charset="0"/>
              </a:rPr>
              <a:t>Alt Text</a:t>
            </a:r>
            <a:r>
              <a:rPr lang="en-US" sz="3600" dirty="0">
                <a:latin typeface="Times New Roman" panose="02020603050405020304" pitchFamily="18" charset="0"/>
                <a:cs typeface="Times New Roman" panose="02020603050405020304" pitchFamily="18" charset="0"/>
              </a:rPr>
              <a:t> </a:t>
            </a:r>
          </a:p>
          <a:p>
            <a:pPr lvl="1">
              <a:spcBef>
                <a:spcPts val="0"/>
              </a:spcBef>
              <a:buFont typeface="Arial" panose="020B0604020202020204" pitchFamily="34" charset="0"/>
              <a:buChar char="•"/>
            </a:pPr>
            <a:r>
              <a:rPr lang="en-US" sz="3300" dirty="0">
                <a:latin typeface="Times New Roman" panose="02020603050405020304" pitchFamily="18" charset="0"/>
                <a:ea typeface="+mn-lt"/>
                <a:cs typeface="Times New Roman" panose="02020603050405020304" pitchFamily="18" charset="0"/>
              </a:rPr>
              <a:t>Plain text for screen readers</a:t>
            </a:r>
          </a:p>
          <a:p>
            <a:pPr lvl="1">
              <a:spcBef>
                <a:spcPts val="0"/>
              </a:spcBef>
              <a:buFont typeface="Arial" panose="020B0604020202020204" pitchFamily="34" charset="0"/>
              <a:buChar char="•"/>
            </a:pPr>
            <a:r>
              <a:rPr lang="en-US" sz="3300" dirty="0">
                <a:latin typeface="Times New Roman" panose="02020603050405020304" pitchFamily="18" charset="0"/>
                <a:ea typeface="+mn-lt"/>
                <a:cs typeface="Times New Roman" panose="02020603050405020304" pitchFamily="18" charset="0"/>
              </a:rPr>
              <a:t>Descriptive text for images</a:t>
            </a:r>
          </a:p>
          <a:p>
            <a:pPr lvl="1">
              <a:spcBef>
                <a:spcPts val="0"/>
              </a:spcBef>
              <a:buFont typeface="Arial" panose="020B0604020202020204" pitchFamily="34" charset="0"/>
              <a:buChar char="•"/>
            </a:pPr>
            <a:r>
              <a:rPr lang="en-US" sz="3300" dirty="0">
                <a:latin typeface="Times New Roman" panose="02020603050405020304" pitchFamily="18" charset="0"/>
                <a:ea typeface="+mn-lt"/>
                <a:cs typeface="Times New Roman" panose="02020603050405020304" pitchFamily="18" charset="0"/>
              </a:rPr>
              <a:t>PDF format</a:t>
            </a:r>
          </a:p>
        </p:txBody>
      </p:sp>
      <p:sp>
        <p:nvSpPr>
          <p:cNvPr id="2" name="Title 1"/>
          <p:cNvSpPr>
            <a:spLocks noGrp="1"/>
          </p:cNvSpPr>
          <p:nvPr>
            <p:ph type="title"/>
          </p:nvPr>
        </p:nvSpPr>
        <p:spPr>
          <a:xfrm>
            <a:off x="814460" y="578479"/>
            <a:ext cx="10629837" cy="1143000"/>
          </a:xfrm>
        </p:spPr>
        <p:txBody>
          <a:bodyPr vert="horz" lIns="91440" tIns="45720" rIns="91440" bIns="45720" anchor="ctr">
            <a:normAutofit/>
          </a:bodyPr>
          <a:lstStyle/>
          <a:p>
            <a:r>
              <a:rPr lang="en-US" b="1" dirty="0">
                <a:latin typeface="Times New Roman" panose="02020603050405020304" pitchFamily="18" charset="0"/>
                <a:cs typeface="Times New Roman" panose="02020603050405020304" pitchFamily="18" charset="0"/>
              </a:rPr>
              <a:t>Assistive Tech and Auxiliary Services</a:t>
            </a:r>
          </a:p>
        </p:txBody>
      </p:sp>
      <p:sp>
        <p:nvSpPr>
          <p:cNvPr id="4" name="Text Placeholder 3"/>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22302345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SAC Students</a:t>
            </a:r>
          </a:p>
        </p:txBody>
      </p:sp>
      <p:sp>
        <p:nvSpPr>
          <p:cNvPr id="9" name="TextBox 8">
            <a:extLst>
              <a:ext uri="{FF2B5EF4-FFF2-40B4-BE49-F238E27FC236}">
                <a16:creationId xmlns:a16="http://schemas.microsoft.com/office/drawing/2014/main" id="{9022AF6C-B7C8-4FF6-87B8-8C91DA168B1B}"/>
              </a:ext>
            </a:extLst>
          </p:cNvPr>
          <p:cNvSpPr txBox="1"/>
          <p:nvPr/>
        </p:nvSpPr>
        <p:spPr>
          <a:xfrm>
            <a:off x="6605" y="2089476"/>
            <a:ext cx="4638445" cy="253146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defTabSz="457200"/>
            <a:r>
              <a:rPr lang="en-US" sz="3200" dirty="0">
                <a:latin typeface="Times New Roman" panose="02020603050405020304" pitchFamily="18" charset="0"/>
                <a:cs typeface="Times New Roman" panose="02020603050405020304" pitchFamily="18" charset="0"/>
              </a:rPr>
              <a:t>A person who has a physical or mental impairment that substantially limits one or more major life activity.</a:t>
            </a:r>
            <a:r>
              <a:rPr lang="en-US" sz="28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p>
        </p:txBody>
      </p:sp>
      <p:sp>
        <p:nvSpPr>
          <p:cNvPr id="10" name="TextBox 9">
            <a:extLst>
              <a:ext uri="{FF2B5EF4-FFF2-40B4-BE49-F238E27FC236}">
                <a16:creationId xmlns:a16="http://schemas.microsoft.com/office/drawing/2014/main" id="{409F1F73-961A-486D-BE85-B86E245749E1}"/>
              </a:ext>
            </a:extLst>
          </p:cNvPr>
          <p:cNvSpPr txBox="1"/>
          <p:nvPr/>
        </p:nvSpPr>
        <p:spPr>
          <a:xfrm>
            <a:off x="736597" y="4935826"/>
            <a:ext cx="3178461" cy="931024"/>
          </a:xfrm>
          <a:prstGeom prst="rect">
            <a:avLst/>
          </a:prstGeom>
          <a:noFill/>
          <a:ln w="28575">
            <a:solidFill>
              <a:schemeClr val="tx1"/>
            </a:solid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defTabSz="457200"/>
            <a:r>
              <a:rPr lang="en-US" sz="2800" b="1" dirty="0">
                <a:latin typeface="Tw Cen MT"/>
              </a:rPr>
              <a:t>~2,150 students registered with SAC</a:t>
            </a:r>
            <a:endParaRPr lang="en-US" sz="1400" b="1" dirty="0">
              <a:latin typeface="Tw Cen MT"/>
              <a:cs typeface="Calibri"/>
            </a:endParaRPr>
          </a:p>
        </p:txBody>
      </p:sp>
      <p:pic>
        <p:nvPicPr>
          <p:cNvPr id="13" name="Picture 13" descr="A Bar graph depicting percentages of students registered with SAC, divided by disability category.&#10;&#10;There are approximately 1,900 students registered with SAC.  The graph shows the following percentages by category:&#10;Hearing = 1%, Autism = 2%, Visual = 2%, Physical = 3%, Other = 3%, Learning = 16%, ADHD = 29%, Medical = 29%, and Mental Health = 47%.&#10;This is a total of 133%, due to some students having multiple disabilities at once. ">
            <a:extLst>
              <a:ext uri="{FF2B5EF4-FFF2-40B4-BE49-F238E27FC236}">
                <a16:creationId xmlns:a16="http://schemas.microsoft.com/office/drawing/2014/main" id="{42B5754E-59CA-4105-AD13-42F757D75FFF}"/>
              </a:ext>
            </a:extLst>
          </p:cNvPr>
          <p:cNvPicPr>
            <a:picLocks noGrp="1" noChangeAspect="1"/>
          </p:cNvPicPr>
          <p:nvPr>
            <p:ph sz="quarter" idx="1"/>
          </p:nvPr>
        </p:nvPicPr>
        <p:blipFill>
          <a:blip r:embed="rId3"/>
          <a:stretch>
            <a:fillRect/>
          </a:stretch>
        </p:blipFill>
        <p:spPr>
          <a:xfrm>
            <a:off x="4532847" y="1810958"/>
            <a:ext cx="7544937" cy="4449595"/>
          </a:xfrm>
        </p:spPr>
      </p:pic>
    </p:spTree>
    <p:extLst>
      <p:ext uri="{BB962C8B-B14F-4D97-AF65-F5344CB8AC3E}">
        <p14:creationId xmlns:p14="http://schemas.microsoft.com/office/powerpoint/2010/main" val="3963390910"/>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3"/>
          <a:stretch>
            <a:fillRect/>
          </a:stretch>
        </p:blipFill>
        <p:spPr>
          <a:xfrm>
            <a:off x="1254485" y="207488"/>
            <a:ext cx="9749790" cy="6337365"/>
          </a:xfrm>
          <a:prstGeom prst="rect">
            <a:avLst/>
          </a:prstGeom>
        </p:spPr>
      </p:pic>
      <p:sp>
        <p:nvSpPr>
          <p:cNvPr id="4" name="Title 3"/>
          <p:cNvSpPr>
            <a:spLocks noGrp="1"/>
          </p:cNvSpPr>
          <p:nvPr>
            <p:ph type="title"/>
          </p:nvPr>
        </p:nvSpPr>
        <p:spPr/>
        <p:txBody>
          <a:bodyPr/>
          <a:lstStyle/>
          <a:p>
            <a:endParaRPr lang="en-US"/>
          </a:p>
        </p:txBody>
      </p:sp>
      <p:sp>
        <p:nvSpPr>
          <p:cNvPr id="6" name="Text Placeholder 5"/>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20855154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anchor="ctr">
            <a:normAutofit/>
          </a:bodyPr>
          <a:lstStyle/>
          <a:p>
            <a:r>
              <a:rPr lang="en-US" b="1" dirty="0">
                <a:latin typeface="Times New Roman" panose="02020603050405020304" pitchFamily="18" charset="0"/>
                <a:cs typeface="Times New Roman" panose="02020603050405020304" pitchFamily="18" charset="0"/>
              </a:rPr>
              <a:t>SAC Contact Information for Faculty</a:t>
            </a:r>
          </a:p>
        </p:txBody>
      </p:sp>
      <p:sp>
        <p:nvSpPr>
          <p:cNvPr id="3" name="Content Placeholder 2"/>
          <p:cNvSpPr>
            <a:spLocks noGrp="1"/>
          </p:cNvSpPr>
          <p:nvPr>
            <p:ph sz="quarter" idx="1"/>
          </p:nvPr>
        </p:nvSpPr>
        <p:spPr/>
        <p:txBody>
          <a:bodyPr vert="horz" lIns="91440" tIns="45720" rIns="91440" bIns="45720" anchor="t">
            <a:normAutofit/>
          </a:bodyPr>
          <a:lstStyle/>
          <a:p>
            <a:pPr marL="0" indent="0" algn="ctr">
              <a:buNone/>
            </a:pPr>
            <a:endParaRPr lang="en-US" dirty="0"/>
          </a:p>
          <a:p>
            <a:pPr marL="0" indent="0" algn="ctr">
              <a:buNone/>
            </a:pPr>
            <a:r>
              <a:rPr lang="en-US" sz="4400" dirty="0">
                <a:latin typeface="Times New Roman" panose="02020603050405020304" pitchFamily="18" charset="0"/>
                <a:cs typeface="Times New Roman" panose="02020603050405020304" pitchFamily="18" charset="0"/>
              </a:rPr>
              <a:t>Contact us: </a:t>
            </a:r>
            <a:r>
              <a:rPr lang="en-US" sz="2800" dirty="0">
                <a:latin typeface="Times New Roman" panose="02020603050405020304" pitchFamily="18" charset="0"/>
                <a:cs typeface="Times New Roman" panose="02020603050405020304" pitchFamily="18" charset="0"/>
                <a:hlinkClick r:id="rId3"/>
              </a:rPr>
              <a:t>SAC@luc.edu</a:t>
            </a:r>
            <a:endParaRPr lang="en-US" sz="2800" dirty="0">
              <a:latin typeface="Times New Roman" panose="02020603050405020304" pitchFamily="18" charset="0"/>
              <a:cs typeface="Times New Roman" panose="02020603050405020304" pitchFamily="18" charset="0"/>
            </a:endParaRPr>
          </a:p>
          <a:p>
            <a:pPr marL="0" indent="0" algn="ctr">
              <a:buNone/>
            </a:pPr>
            <a:r>
              <a:rPr lang="en-US" sz="4400" dirty="0">
                <a:latin typeface="Times New Roman" panose="02020603050405020304" pitchFamily="18" charset="0"/>
                <a:cs typeface="Times New Roman" panose="02020603050405020304" pitchFamily="18" charset="0"/>
              </a:rPr>
              <a:t>Accommodate: </a:t>
            </a:r>
          </a:p>
          <a:p>
            <a:pPr marL="0" indent="0" algn="ctr">
              <a:buNone/>
            </a:pPr>
            <a:r>
              <a:rPr lang="en-US" sz="4400" dirty="0">
                <a:latin typeface="Times New Roman" panose="02020603050405020304" pitchFamily="18" charset="0"/>
                <a:cs typeface="Times New Roman" panose="02020603050405020304" pitchFamily="18" charset="0"/>
                <a:hlinkClick r:id="rId4"/>
              </a:rPr>
              <a:t>https://luc-accommodate.simplicity.com</a:t>
            </a:r>
            <a:endParaRPr lang="en-US" sz="4400" dirty="0">
              <a:latin typeface="Times New Roman" panose="02020603050405020304" pitchFamily="18" charset="0"/>
              <a:cs typeface="Times New Roman" panose="02020603050405020304" pitchFamily="18" charset="0"/>
            </a:endParaRPr>
          </a:p>
          <a:p>
            <a:pPr marL="0" indent="0" algn="ctr">
              <a:buNone/>
            </a:pPr>
            <a:endParaRPr lang="en-US" sz="2800" dirty="0">
              <a:latin typeface="Times New Roman" panose="02020603050405020304" pitchFamily="18" charset="0"/>
              <a:cs typeface="Times New Roman" panose="02020603050405020304" pitchFamily="18" charset="0"/>
            </a:endParaRPr>
          </a:p>
          <a:p>
            <a:pPr marL="0" indent="0" algn="ctr">
              <a:buNone/>
            </a:pPr>
            <a:endParaRPr lang="en-US" sz="4400"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3711" y="5349660"/>
            <a:ext cx="3017521" cy="663854"/>
          </a:xfrm>
          <a:prstGeom prst="rect">
            <a:avLst/>
          </a:prstGeom>
        </p:spPr>
      </p:pic>
    </p:spTree>
    <p:extLst>
      <p:ext uri="{BB962C8B-B14F-4D97-AF65-F5344CB8AC3E}">
        <p14:creationId xmlns:p14="http://schemas.microsoft.com/office/powerpoint/2010/main" val="3079347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20051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a:extLst>
              <a:ext uri="{FF2B5EF4-FFF2-40B4-BE49-F238E27FC236}">
                <a16:creationId xmlns:a16="http://schemas.microsoft.com/office/drawing/2014/main" id="{03EE82F7-95FE-4A5C-9C5B-AAF872DB3095}"/>
              </a:ext>
            </a:extLst>
          </p:cNvPr>
          <p:cNvPicPr>
            <a:picLocks noChangeAspect="1"/>
          </p:cNvPicPr>
          <p:nvPr/>
        </p:nvPicPr>
        <p:blipFill rotWithShape="1">
          <a:blip r:embed="rId3"/>
          <a:srcRect l="19426" t="445" r="29797" b="44442"/>
          <a:stretch/>
        </p:blipFill>
        <p:spPr>
          <a:xfrm>
            <a:off x="5218535" y="584041"/>
            <a:ext cx="1360502" cy="2062450"/>
          </a:xfrm>
          <a:prstGeom prst="rect">
            <a:avLst/>
          </a:prstGeom>
        </p:spPr>
      </p:pic>
      <p:pic>
        <p:nvPicPr>
          <p:cNvPr id="6" name="Picture 6" descr="A picture containing person, building, outdoor, person&#10;&#10;Description automatically generated">
            <a:extLst>
              <a:ext uri="{FF2B5EF4-FFF2-40B4-BE49-F238E27FC236}">
                <a16:creationId xmlns:a16="http://schemas.microsoft.com/office/drawing/2014/main" id="{0D9874E5-44A8-434F-B863-7087E0D584EB}"/>
              </a:ext>
            </a:extLst>
          </p:cNvPr>
          <p:cNvPicPr>
            <a:picLocks noChangeAspect="1"/>
          </p:cNvPicPr>
          <p:nvPr/>
        </p:nvPicPr>
        <p:blipFill rotWithShape="1">
          <a:blip r:embed="rId4"/>
          <a:srcRect r="21006" b="243"/>
          <a:stretch/>
        </p:blipFill>
        <p:spPr>
          <a:xfrm>
            <a:off x="9761566" y="581039"/>
            <a:ext cx="1349214" cy="2065549"/>
          </a:xfrm>
          <a:prstGeom prst="rect">
            <a:avLst/>
          </a:prstGeom>
        </p:spPr>
      </p:pic>
      <p:pic>
        <p:nvPicPr>
          <p:cNvPr id="5" name="Picture 5">
            <a:extLst>
              <a:ext uri="{FF2B5EF4-FFF2-40B4-BE49-F238E27FC236}">
                <a16:creationId xmlns:a16="http://schemas.microsoft.com/office/drawing/2014/main" id="{79B17FDB-AA18-4FA9-B6AC-D45FF2AF4E81}"/>
              </a:ext>
            </a:extLst>
          </p:cNvPr>
          <p:cNvPicPr>
            <a:picLocks noChangeAspect="1"/>
          </p:cNvPicPr>
          <p:nvPr/>
        </p:nvPicPr>
        <p:blipFill>
          <a:blip r:embed="rId5"/>
          <a:stretch>
            <a:fillRect/>
          </a:stretch>
        </p:blipFill>
        <p:spPr>
          <a:xfrm>
            <a:off x="685829" y="581632"/>
            <a:ext cx="1374782" cy="2073364"/>
          </a:xfrm>
          <a:prstGeom prst="rect">
            <a:avLst/>
          </a:prstGeom>
        </p:spPr>
      </p:pic>
      <p:pic>
        <p:nvPicPr>
          <p:cNvPr id="7" name="Picture 7" descr="A picture containing person, person, wall, wearing&#10;&#10;Description automatically generated">
            <a:extLst>
              <a:ext uri="{FF2B5EF4-FFF2-40B4-BE49-F238E27FC236}">
                <a16:creationId xmlns:a16="http://schemas.microsoft.com/office/drawing/2014/main" id="{A6600C5F-B9A1-4F98-A581-17356F329F69}"/>
              </a:ext>
            </a:extLst>
          </p:cNvPr>
          <p:cNvPicPr>
            <a:picLocks noChangeAspect="1"/>
          </p:cNvPicPr>
          <p:nvPr/>
        </p:nvPicPr>
        <p:blipFill rotWithShape="1">
          <a:blip r:embed="rId6"/>
          <a:srcRect l="22698" t="355" r="25339"/>
          <a:stretch/>
        </p:blipFill>
        <p:spPr>
          <a:xfrm>
            <a:off x="685829" y="3760047"/>
            <a:ext cx="1373314" cy="2114280"/>
          </a:xfrm>
          <a:prstGeom prst="rect">
            <a:avLst/>
          </a:prstGeom>
        </p:spPr>
      </p:pic>
      <p:pic>
        <p:nvPicPr>
          <p:cNvPr id="8" name="Picture 8" descr="A picture containing person, wall&#10;&#10;Description automatically generated">
            <a:extLst>
              <a:ext uri="{FF2B5EF4-FFF2-40B4-BE49-F238E27FC236}">
                <a16:creationId xmlns:a16="http://schemas.microsoft.com/office/drawing/2014/main" id="{059A85DA-F882-4EA4-B91A-F655B40FD06F}"/>
              </a:ext>
            </a:extLst>
          </p:cNvPr>
          <p:cNvPicPr>
            <a:picLocks noChangeAspect="1"/>
          </p:cNvPicPr>
          <p:nvPr/>
        </p:nvPicPr>
        <p:blipFill rotWithShape="1">
          <a:blip r:embed="rId7"/>
          <a:srcRect l="14999" t="143" r="14148" b="-340"/>
          <a:stretch/>
        </p:blipFill>
        <p:spPr>
          <a:xfrm>
            <a:off x="2961651" y="579657"/>
            <a:ext cx="1352662" cy="2061648"/>
          </a:xfrm>
          <a:prstGeom prst="rect">
            <a:avLst/>
          </a:prstGeom>
        </p:spPr>
      </p:pic>
      <p:pic>
        <p:nvPicPr>
          <p:cNvPr id="9" name="Picture 9">
            <a:extLst>
              <a:ext uri="{FF2B5EF4-FFF2-40B4-BE49-F238E27FC236}">
                <a16:creationId xmlns:a16="http://schemas.microsoft.com/office/drawing/2014/main" id="{ABCFE5CC-98A4-4D29-9C2F-775A05736DDD}"/>
              </a:ext>
            </a:extLst>
          </p:cNvPr>
          <p:cNvPicPr>
            <a:picLocks noChangeAspect="1"/>
          </p:cNvPicPr>
          <p:nvPr/>
        </p:nvPicPr>
        <p:blipFill rotWithShape="1">
          <a:blip r:embed="rId8"/>
          <a:srcRect l="-1261" t="-390" r="-198" b="17053"/>
          <a:stretch/>
        </p:blipFill>
        <p:spPr>
          <a:xfrm>
            <a:off x="5218535" y="3826549"/>
            <a:ext cx="1366183" cy="2104463"/>
          </a:xfrm>
          <a:prstGeom prst="rect">
            <a:avLst/>
          </a:prstGeom>
        </p:spPr>
      </p:pic>
      <p:pic>
        <p:nvPicPr>
          <p:cNvPr id="11" name="Picture 11" descr="A picture containing person, sky, tree, outdoor&#10;&#10;Description automatically generated">
            <a:extLst>
              <a:ext uri="{FF2B5EF4-FFF2-40B4-BE49-F238E27FC236}">
                <a16:creationId xmlns:a16="http://schemas.microsoft.com/office/drawing/2014/main" id="{E1E5266C-06A3-4E9A-87BE-30CF3B9CBAE6}"/>
              </a:ext>
            </a:extLst>
          </p:cNvPr>
          <p:cNvPicPr>
            <a:picLocks noChangeAspect="1"/>
          </p:cNvPicPr>
          <p:nvPr/>
        </p:nvPicPr>
        <p:blipFill rotWithShape="1">
          <a:blip r:embed="rId9"/>
          <a:srcRect l="17939" t="605" r="12394" b="-605"/>
          <a:stretch/>
        </p:blipFill>
        <p:spPr>
          <a:xfrm>
            <a:off x="7581138" y="3789145"/>
            <a:ext cx="1414686" cy="2115660"/>
          </a:xfrm>
          <a:prstGeom prst="rect">
            <a:avLst/>
          </a:prstGeom>
        </p:spPr>
      </p:pic>
      <p:pic>
        <p:nvPicPr>
          <p:cNvPr id="12" name="Picture 12">
            <a:extLst>
              <a:ext uri="{FF2B5EF4-FFF2-40B4-BE49-F238E27FC236}">
                <a16:creationId xmlns:a16="http://schemas.microsoft.com/office/drawing/2014/main" id="{A7D94A3A-B75C-4EB1-929E-3B9EE075F2B1}"/>
              </a:ext>
            </a:extLst>
          </p:cNvPr>
          <p:cNvPicPr>
            <a:picLocks noChangeAspect="1"/>
          </p:cNvPicPr>
          <p:nvPr/>
        </p:nvPicPr>
        <p:blipFill rotWithShape="1">
          <a:blip r:embed="rId10"/>
          <a:srcRect l="4762" r="794" b="267"/>
          <a:stretch/>
        </p:blipFill>
        <p:spPr>
          <a:xfrm>
            <a:off x="3017281" y="3819169"/>
            <a:ext cx="1342983" cy="2111843"/>
          </a:xfrm>
          <a:prstGeom prst="rect">
            <a:avLst/>
          </a:prstGeom>
        </p:spPr>
      </p:pic>
      <p:sp>
        <p:nvSpPr>
          <p:cNvPr id="14" name="TextBox 13">
            <a:extLst>
              <a:ext uri="{FF2B5EF4-FFF2-40B4-BE49-F238E27FC236}">
                <a16:creationId xmlns:a16="http://schemas.microsoft.com/office/drawing/2014/main" id="{ADC26C7F-90EF-4AB3-90E8-FA1CEE2DFC1F}"/>
              </a:ext>
            </a:extLst>
          </p:cNvPr>
          <p:cNvSpPr txBox="1"/>
          <p:nvPr/>
        </p:nvSpPr>
        <p:spPr>
          <a:xfrm>
            <a:off x="471055" y="2639291"/>
            <a:ext cx="169718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Betsi Burns</a:t>
            </a:r>
          </a:p>
          <a:p>
            <a:pPr algn="ctr"/>
            <a:r>
              <a:rPr lang="en-US">
                <a:cs typeface="Calibri"/>
              </a:rPr>
              <a:t>Director,</a:t>
            </a:r>
            <a:endParaRPr lang="en-US" dirty="0">
              <a:cs typeface="Calibri"/>
            </a:endParaRPr>
          </a:p>
          <a:p>
            <a:pPr algn="ctr"/>
            <a:r>
              <a:rPr lang="en-US">
                <a:cs typeface="Calibri"/>
              </a:rPr>
              <a:t>L&amp;SS</a:t>
            </a:r>
          </a:p>
        </p:txBody>
      </p:sp>
      <p:sp>
        <p:nvSpPr>
          <p:cNvPr id="15" name="TextBox 14">
            <a:extLst>
              <a:ext uri="{FF2B5EF4-FFF2-40B4-BE49-F238E27FC236}">
                <a16:creationId xmlns:a16="http://schemas.microsoft.com/office/drawing/2014/main" id="{1D72D5DC-BDEC-455A-84F4-32BF7FB1E067}"/>
              </a:ext>
            </a:extLst>
          </p:cNvPr>
          <p:cNvSpPr txBox="1"/>
          <p:nvPr/>
        </p:nvSpPr>
        <p:spPr>
          <a:xfrm>
            <a:off x="2770909" y="2646218"/>
            <a:ext cx="1835728"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Eric Perry</a:t>
            </a:r>
            <a:endParaRPr lang="en-US" dirty="0">
              <a:cs typeface="Calibri"/>
            </a:endParaRPr>
          </a:p>
          <a:p>
            <a:pPr algn="ctr"/>
            <a:r>
              <a:rPr lang="en-US">
                <a:cs typeface="Calibri"/>
              </a:rPr>
              <a:t>Admin </a:t>
            </a:r>
            <a:r>
              <a:rPr lang="en-US" dirty="0">
                <a:cs typeface="Calibri"/>
              </a:rPr>
              <a:t>Assistant, L&amp;SS</a:t>
            </a:r>
          </a:p>
        </p:txBody>
      </p:sp>
      <p:sp>
        <p:nvSpPr>
          <p:cNvPr id="16" name="TextBox 15">
            <a:extLst>
              <a:ext uri="{FF2B5EF4-FFF2-40B4-BE49-F238E27FC236}">
                <a16:creationId xmlns:a16="http://schemas.microsoft.com/office/drawing/2014/main" id="{79AD85C3-D783-4005-974C-4D04CD5A147D}"/>
              </a:ext>
            </a:extLst>
          </p:cNvPr>
          <p:cNvSpPr txBox="1"/>
          <p:nvPr/>
        </p:nvSpPr>
        <p:spPr>
          <a:xfrm>
            <a:off x="4835235" y="2653146"/>
            <a:ext cx="212667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t>Mary Kate </a:t>
            </a:r>
            <a:r>
              <a:rPr lang="en-US"/>
              <a:t>Daniels</a:t>
            </a:r>
          </a:p>
          <a:p>
            <a:pPr algn="ctr"/>
            <a:r>
              <a:rPr lang="en-US">
                <a:cs typeface="Calibri"/>
              </a:rPr>
              <a:t>Assistant Director, L&amp;SS</a:t>
            </a:r>
            <a:endParaRPr lang="en-US" dirty="0">
              <a:cs typeface="Calibri"/>
            </a:endParaRPr>
          </a:p>
        </p:txBody>
      </p:sp>
      <p:sp>
        <p:nvSpPr>
          <p:cNvPr id="17" name="TextBox 16">
            <a:extLst>
              <a:ext uri="{FF2B5EF4-FFF2-40B4-BE49-F238E27FC236}">
                <a16:creationId xmlns:a16="http://schemas.microsoft.com/office/drawing/2014/main" id="{D4ED7380-0A21-4AC5-BC78-1C62DBF6CF3E}"/>
              </a:ext>
            </a:extLst>
          </p:cNvPr>
          <p:cNvSpPr txBox="1"/>
          <p:nvPr/>
        </p:nvSpPr>
        <p:spPr>
          <a:xfrm>
            <a:off x="7148945" y="2653147"/>
            <a:ext cx="227907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Jessie LaChance</a:t>
            </a:r>
          </a:p>
          <a:p>
            <a:pPr algn="ctr"/>
            <a:r>
              <a:rPr lang="en-US">
                <a:cs typeface="Calibri"/>
              </a:rPr>
              <a:t>Associate Director, </a:t>
            </a:r>
          </a:p>
          <a:p>
            <a:pPr algn="ctr"/>
            <a:r>
              <a:rPr lang="en-US">
                <a:cs typeface="Calibri"/>
              </a:rPr>
              <a:t>Tutoring Center</a:t>
            </a:r>
            <a:endParaRPr lang="en-US" dirty="0">
              <a:cs typeface="Calibri"/>
            </a:endParaRPr>
          </a:p>
        </p:txBody>
      </p:sp>
      <p:sp>
        <p:nvSpPr>
          <p:cNvPr id="18" name="TextBox 17">
            <a:extLst>
              <a:ext uri="{FF2B5EF4-FFF2-40B4-BE49-F238E27FC236}">
                <a16:creationId xmlns:a16="http://schemas.microsoft.com/office/drawing/2014/main" id="{FE692B60-DEF2-4408-8E91-09CB6A50DBBB}"/>
              </a:ext>
            </a:extLst>
          </p:cNvPr>
          <p:cNvSpPr txBox="1"/>
          <p:nvPr/>
        </p:nvSpPr>
        <p:spPr>
          <a:xfrm>
            <a:off x="9587345" y="2639290"/>
            <a:ext cx="169718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Mustafa Anwar</a:t>
            </a:r>
          </a:p>
          <a:p>
            <a:pPr algn="ctr"/>
            <a:r>
              <a:rPr lang="en-US">
                <a:cs typeface="Calibri"/>
              </a:rPr>
              <a:t>Coordinator,</a:t>
            </a:r>
          </a:p>
          <a:p>
            <a:pPr algn="ctr"/>
            <a:r>
              <a:rPr lang="en-US">
                <a:cs typeface="Calibri"/>
              </a:rPr>
              <a:t>Tutoring Center</a:t>
            </a:r>
            <a:endParaRPr lang="en-US" dirty="0">
              <a:cs typeface="Calibri"/>
            </a:endParaRPr>
          </a:p>
        </p:txBody>
      </p:sp>
      <p:pic>
        <p:nvPicPr>
          <p:cNvPr id="19" name="Picture 19">
            <a:extLst>
              <a:ext uri="{FF2B5EF4-FFF2-40B4-BE49-F238E27FC236}">
                <a16:creationId xmlns:a16="http://schemas.microsoft.com/office/drawing/2014/main" id="{FB47BC44-6370-4C7C-BC32-8900C00F8A88}"/>
              </a:ext>
            </a:extLst>
          </p:cNvPr>
          <p:cNvPicPr>
            <a:picLocks noChangeAspect="1"/>
          </p:cNvPicPr>
          <p:nvPr/>
        </p:nvPicPr>
        <p:blipFill rotWithShape="1">
          <a:blip r:embed="rId11"/>
          <a:srcRect l="4356" t="-338" r="3219" b="746"/>
          <a:stretch/>
        </p:blipFill>
        <p:spPr>
          <a:xfrm>
            <a:off x="7484919" y="578810"/>
            <a:ext cx="1378539" cy="2063656"/>
          </a:xfrm>
          <a:prstGeom prst="rect">
            <a:avLst/>
          </a:prstGeom>
        </p:spPr>
      </p:pic>
      <p:sp>
        <p:nvSpPr>
          <p:cNvPr id="20" name="TextBox 19">
            <a:extLst>
              <a:ext uri="{FF2B5EF4-FFF2-40B4-BE49-F238E27FC236}">
                <a16:creationId xmlns:a16="http://schemas.microsoft.com/office/drawing/2014/main" id="{0540A4F6-E900-46E1-9479-30928599ED85}"/>
              </a:ext>
            </a:extLst>
          </p:cNvPr>
          <p:cNvSpPr txBox="1"/>
          <p:nvPr/>
        </p:nvSpPr>
        <p:spPr>
          <a:xfrm>
            <a:off x="398378" y="5934670"/>
            <a:ext cx="1988128"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t>Debra Miller</a:t>
            </a:r>
          </a:p>
          <a:p>
            <a:pPr algn="ctr"/>
            <a:r>
              <a:rPr lang="en-US" dirty="0">
                <a:cs typeface="Calibri"/>
              </a:rPr>
              <a:t>Associate Director, SAC</a:t>
            </a:r>
          </a:p>
        </p:txBody>
      </p:sp>
      <p:sp>
        <p:nvSpPr>
          <p:cNvPr id="21" name="TextBox 20">
            <a:extLst>
              <a:ext uri="{FF2B5EF4-FFF2-40B4-BE49-F238E27FC236}">
                <a16:creationId xmlns:a16="http://schemas.microsoft.com/office/drawing/2014/main" id="{A381933A-0B9E-45D5-9887-5A8DAF48B528}"/>
              </a:ext>
            </a:extLst>
          </p:cNvPr>
          <p:cNvSpPr txBox="1"/>
          <p:nvPr/>
        </p:nvSpPr>
        <p:spPr>
          <a:xfrm>
            <a:off x="2638738" y="5934670"/>
            <a:ext cx="232756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t>Ben Suits Baer</a:t>
            </a:r>
          </a:p>
          <a:p>
            <a:pPr algn="ctr"/>
            <a:r>
              <a:rPr lang="en-US" dirty="0">
                <a:cs typeface="Calibri"/>
              </a:rPr>
              <a:t>Assistant Director,</a:t>
            </a:r>
          </a:p>
          <a:p>
            <a:pPr algn="ctr"/>
            <a:r>
              <a:rPr lang="en-US" dirty="0">
                <a:cs typeface="Calibri"/>
              </a:rPr>
              <a:t>SAC</a:t>
            </a:r>
          </a:p>
        </p:txBody>
      </p:sp>
      <p:sp>
        <p:nvSpPr>
          <p:cNvPr id="22" name="TextBox 21">
            <a:extLst>
              <a:ext uri="{FF2B5EF4-FFF2-40B4-BE49-F238E27FC236}">
                <a16:creationId xmlns:a16="http://schemas.microsoft.com/office/drawing/2014/main" id="{8167D65E-2B8D-418D-B290-FA6731B3B26D}"/>
              </a:ext>
            </a:extLst>
          </p:cNvPr>
          <p:cNvSpPr txBox="1"/>
          <p:nvPr/>
        </p:nvSpPr>
        <p:spPr>
          <a:xfrm>
            <a:off x="4884948" y="5904805"/>
            <a:ext cx="237605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t>Hollie Ferrer</a:t>
            </a:r>
          </a:p>
          <a:p>
            <a:pPr algn="ctr"/>
            <a:r>
              <a:rPr lang="en-US" dirty="0">
                <a:cs typeface="Calibri"/>
              </a:rPr>
              <a:t>Accessibility Specialist,</a:t>
            </a:r>
          </a:p>
          <a:p>
            <a:pPr algn="ctr"/>
            <a:r>
              <a:rPr lang="en-US" dirty="0">
                <a:cs typeface="Calibri"/>
              </a:rPr>
              <a:t>SAC</a:t>
            </a:r>
          </a:p>
        </p:txBody>
      </p:sp>
      <p:sp>
        <p:nvSpPr>
          <p:cNvPr id="23" name="TextBox 22">
            <a:extLst>
              <a:ext uri="{FF2B5EF4-FFF2-40B4-BE49-F238E27FC236}">
                <a16:creationId xmlns:a16="http://schemas.microsoft.com/office/drawing/2014/main" id="{4E280A22-42F3-438E-9EF1-1441C802F8BE}"/>
              </a:ext>
            </a:extLst>
          </p:cNvPr>
          <p:cNvSpPr txBox="1"/>
          <p:nvPr/>
        </p:nvSpPr>
        <p:spPr>
          <a:xfrm>
            <a:off x="7261003" y="5874327"/>
            <a:ext cx="238991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t>Matt Williams </a:t>
            </a:r>
          </a:p>
          <a:p>
            <a:pPr algn="ctr"/>
            <a:r>
              <a:rPr lang="en-US" dirty="0">
                <a:cs typeface="Calibri"/>
              </a:rPr>
              <a:t>Accessibility Specialist,</a:t>
            </a:r>
          </a:p>
          <a:p>
            <a:pPr algn="ctr"/>
            <a:r>
              <a:rPr lang="en-US" dirty="0">
                <a:cs typeface="Calibri"/>
              </a:rPr>
              <a:t>SAC</a:t>
            </a:r>
          </a:p>
        </p:txBody>
      </p:sp>
      <p:pic>
        <p:nvPicPr>
          <p:cNvPr id="2" name="Picture 1"/>
          <p:cNvPicPr>
            <a:picLocks noChangeAspect="1"/>
          </p:cNvPicPr>
          <p:nvPr/>
        </p:nvPicPr>
        <p:blipFill>
          <a:blip r:embed="rId12"/>
          <a:stretch>
            <a:fillRect/>
          </a:stretch>
        </p:blipFill>
        <p:spPr>
          <a:xfrm>
            <a:off x="9908703" y="3629915"/>
            <a:ext cx="1568566" cy="2237485"/>
          </a:xfrm>
          <a:prstGeom prst="rect">
            <a:avLst/>
          </a:prstGeom>
        </p:spPr>
      </p:pic>
      <p:sp>
        <p:nvSpPr>
          <p:cNvPr id="3" name="Rectangle 2"/>
          <p:cNvSpPr/>
          <p:nvPr/>
        </p:nvSpPr>
        <p:spPr>
          <a:xfrm>
            <a:off x="7749986" y="5827372"/>
            <a:ext cx="6096000" cy="923330"/>
          </a:xfrm>
          <a:prstGeom prst="rect">
            <a:avLst/>
          </a:prstGeom>
        </p:spPr>
        <p:txBody>
          <a:bodyPr>
            <a:spAutoFit/>
          </a:bodyPr>
          <a:lstStyle/>
          <a:p>
            <a:pPr algn="ctr"/>
            <a:r>
              <a:rPr lang="en-US" dirty="0"/>
              <a:t>Sherene Awong </a:t>
            </a:r>
          </a:p>
          <a:p>
            <a:pPr algn="ctr"/>
            <a:r>
              <a:rPr lang="en-US" dirty="0">
                <a:cs typeface="Calibri"/>
              </a:rPr>
              <a:t>Accessibility Specialist,</a:t>
            </a:r>
          </a:p>
          <a:p>
            <a:pPr algn="ctr"/>
            <a:r>
              <a:rPr lang="en-US" dirty="0">
                <a:cs typeface="Calibri"/>
              </a:rPr>
              <a:t>SAC</a:t>
            </a:r>
          </a:p>
        </p:txBody>
      </p:sp>
    </p:spTree>
    <p:extLst>
      <p:ext uri="{BB962C8B-B14F-4D97-AF65-F5344CB8AC3E}">
        <p14:creationId xmlns:p14="http://schemas.microsoft.com/office/powerpoint/2010/main" val="27288203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4827C6-A86C-422B-AACB-0D9BB6CF0B28}"/>
              </a:ext>
            </a:extLst>
          </p:cNvPr>
          <p:cNvSpPr>
            <a:spLocks noGrp="1"/>
          </p:cNvSpPr>
          <p:nvPr>
            <p:ph type="title"/>
          </p:nvPr>
        </p:nvSpPr>
        <p:spPr>
          <a:xfrm>
            <a:off x="713820" y="476008"/>
            <a:ext cx="10629837" cy="1143000"/>
          </a:xfrm>
        </p:spPr>
        <p:txBody>
          <a:bodyPr>
            <a:normAutofit/>
          </a:bodyPr>
          <a:lstStyle/>
          <a:p>
            <a:pPr algn="ctr"/>
            <a:r>
              <a:rPr lang="en-US" dirty="0">
                <a:latin typeface="Myriad Pro"/>
              </a:rPr>
              <a:t>Learning and Student Success</a:t>
            </a:r>
            <a:br>
              <a:rPr lang="en-US" dirty="0">
                <a:latin typeface="Myriad Pro"/>
              </a:rPr>
            </a:br>
            <a:r>
              <a:rPr lang="en-US" sz="2200" dirty="0">
                <a:latin typeface="Myriad Pro"/>
              </a:rPr>
              <a:t>https://www.luc.edu/sas/learningandstudentsuccess/</a:t>
            </a:r>
            <a:endParaRPr lang="en-US" sz="2200" dirty="0"/>
          </a:p>
        </p:txBody>
      </p:sp>
      <p:sp>
        <p:nvSpPr>
          <p:cNvPr id="4" name="Text Placeholder 3">
            <a:extLst>
              <a:ext uri="{FF2B5EF4-FFF2-40B4-BE49-F238E27FC236}">
                <a16:creationId xmlns:a16="http://schemas.microsoft.com/office/drawing/2014/main" id="{FE4FB08F-05EE-4F32-9659-A92EB6AF0B2B}"/>
              </a:ext>
            </a:extLst>
          </p:cNvPr>
          <p:cNvSpPr>
            <a:spLocks noGrp="1"/>
          </p:cNvSpPr>
          <p:nvPr>
            <p:ph type="body" sz="quarter" idx="13"/>
          </p:nvPr>
        </p:nvSpPr>
        <p:spPr/>
        <p:txBody>
          <a:bodyPr/>
          <a:lstStyle/>
          <a:p>
            <a:endParaRPr lang="en-US"/>
          </a:p>
        </p:txBody>
      </p:sp>
      <p:graphicFrame>
        <p:nvGraphicFramePr>
          <p:cNvPr id="13" name="Content Placeholder 12"/>
          <p:cNvGraphicFramePr>
            <a:graphicFrameLocks noGrp="1"/>
          </p:cNvGraphicFramePr>
          <p:nvPr>
            <p:ph idx="1"/>
            <p:extLst>
              <p:ext uri="{D42A27DB-BD31-4B8C-83A1-F6EECF244321}">
                <p14:modId xmlns:p14="http://schemas.microsoft.com/office/powerpoint/2010/main" val="2586868623"/>
              </p:ext>
            </p:extLst>
          </p:nvPr>
        </p:nvGraphicFramePr>
        <p:xfrm>
          <a:off x="2367885" y="1356852"/>
          <a:ext cx="10629900" cy="53213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TextBox 14"/>
          <p:cNvSpPr txBox="1"/>
          <p:nvPr/>
        </p:nvSpPr>
        <p:spPr>
          <a:xfrm>
            <a:off x="593214" y="1619008"/>
            <a:ext cx="3941841" cy="2062103"/>
          </a:xfrm>
          <a:prstGeom prst="rect">
            <a:avLst/>
          </a:prstGeom>
          <a:noFill/>
        </p:spPr>
        <p:txBody>
          <a:bodyPr wrap="square" rtlCol="0">
            <a:spAutoFit/>
          </a:bodyPr>
          <a:lstStyle/>
          <a:p>
            <a:r>
              <a:rPr lang="en-US" sz="1600" b="1" dirty="0"/>
              <a:t>We foster student success utilizing a collaborative, student-centered approach to provide an accessible learning environment through academic support and programming.  We believe in empowering students to be self-advocates on their path to achieving holistic wellness and academic independence.</a:t>
            </a:r>
          </a:p>
        </p:txBody>
      </p:sp>
      <p:sp>
        <p:nvSpPr>
          <p:cNvPr id="2" name="TextBox 1"/>
          <p:cNvSpPr txBox="1"/>
          <p:nvPr/>
        </p:nvSpPr>
        <p:spPr>
          <a:xfrm>
            <a:off x="646346" y="3826180"/>
            <a:ext cx="3443077" cy="2585323"/>
          </a:xfrm>
          <a:prstGeom prst="rect">
            <a:avLst/>
          </a:prstGeom>
          <a:noFill/>
        </p:spPr>
        <p:txBody>
          <a:bodyPr wrap="square" rtlCol="0">
            <a:spAutoFit/>
          </a:bodyPr>
          <a:lstStyle/>
          <a:p>
            <a:r>
              <a:rPr lang="en-US" b="1" u="sng" dirty="0"/>
              <a:t>Highlighted Initiatives:</a:t>
            </a:r>
          </a:p>
          <a:p>
            <a:pPr marL="285750" indent="-285750">
              <a:buFont typeface="Arial" panose="020B0604020202020204" pitchFamily="34" charset="0"/>
              <a:buChar char="•"/>
            </a:pPr>
            <a:r>
              <a:rPr lang="en-US" dirty="0"/>
              <a:t>Placement Tests</a:t>
            </a:r>
          </a:p>
          <a:p>
            <a:pPr marL="285750" indent="-285750">
              <a:buFont typeface="Arial" panose="020B0604020202020204" pitchFamily="34" charset="0"/>
              <a:buChar char="•"/>
            </a:pPr>
            <a:r>
              <a:rPr lang="en-US" b="1" i="1" dirty="0"/>
              <a:t>Academic Alerts</a:t>
            </a:r>
          </a:p>
          <a:p>
            <a:pPr marL="285750" indent="-285750">
              <a:buFont typeface="Arial" panose="020B0604020202020204" pitchFamily="34" charset="0"/>
              <a:buChar char="•"/>
            </a:pPr>
            <a:r>
              <a:rPr lang="en-US" b="1" i="1" dirty="0"/>
              <a:t>Academic Concerns Referrals</a:t>
            </a:r>
          </a:p>
          <a:p>
            <a:pPr marL="285750" indent="-285750">
              <a:buFont typeface="Arial" panose="020B0604020202020204" pitchFamily="34" charset="0"/>
              <a:buChar char="•"/>
            </a:pPr>
            <a:r>
              <a:rPr lang="en-US" dirty="0"/>
              <a:t>Majors and Minors Fairs</a:t>
            </a:r>
          </a:p>
          <a:p>
            <a:pPr marL="285750" indent="-285750">
              <a:buFont typeface="Arial" panose="020B0604020202020204" pitchFamily="34" charset="0"/>
              <a:buChar char="•"/>
            </a:pPr>
            <a:r>
              <a:rPr lang="en-US" b="1" i="1" dirty="0"/>
              <a:t>Rambler Resources for Student Success</a:t>
            </a:r>
          </a:p>
          <a:p>
            <a:pPr marL="285750" indent="-285750">
              <a:buFont typeface="Arial" panose="020B0604020202020204" pitchFamily="34" charset="0"/>
              <a:buChar char="•"/>
            </a:pPr>
            <a:r>
              <a:rPr lang="en-US" dirty="0"/>
              <a:t>The Kettle Newsletter</a:t>
            </a:r>
          </a:p>
          <a:p>
            <a:pPr marL="285750" indent="-285750">
              <a:buFont typeface="Arial" panose="020B0604020202020204" pitchFamily="34" charset="0"/>
              <a:buChar char="•"/>
            </a:pPr>
            <a:r>
              <a:rPr lang="en-US" dirty="0"/>
              <a:t>Outreach initiatives</a:t>
            </a:r>
          </a:p>
        </p:txBody>
      </p:sp>
    </p:spTree>
    <p:extLst>
      <p:ext uri="{BB962C8B-B14F-4D97-AF65-F5344CB8AC3E}">
        <p14:creationId xmlns:p14="http://schemas.microsoft.com/office/powerpoint/2010/main" val="32695448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528134" y="1293092"/>
            <a:ext cx="4117758" cy="4833072"/>
          </a:xfrm>
        </p:spPr>
        <p:txBody>
          <a:bodyPr>
            <a:normAutofit fontScale="92500" lnSpcReduction="10000"/>
          </a:bodyPr>
          <a:lstStyle/>
          <a:p>
            <a:r>
              <a:rPr lang="en-US" dirty="0"/>
              <a:t>Open first week of classes</a:t>
            </a:r>
          </a:p>
          <a:p>
            <a:r>
              <a:rPr lang="en-US" dirty="0"/>
              <a:t>Important to enter NRs as soon as possible</a:t>
            </a:r>
          </a:p>
          <a:p>
            <a:r>
              <a:rPr lang="en-US" dirty="0"/>
              <a:t>Please enter all grades – good and bad</a:t>
            </a:r>
          </a:p>
          <a:p>
            <a:r>
              <a:rPr lang="en-US" dirty="0"/>
              <a:t>Alerts sent to those with C- or below</a:t>
            </a:r>
          </a:p>
        </p:txBody>
      </p:sp>
      <p:sp>
        <p:nvSpPr>
          <p:cNvPr id="7" name="Title 6"/>
          <p:cNvSpPr>
            <a:spLocks noGrp="1"/>
          </p:cNvSpPr>
          <p:nvPr>
            <p:ph type="title"/>
          </p:nvPr>
        </p:nvSpPr>
        <p:spPr>
          <a:xfrm>
            <a:off x="528134" y="388532"/>
            <a:ext cx="10629837" cy="1143000"/>
          </a:xfrm>
        </p:spPr>
        <p:txBody>
          <a:bodyPr/>
          <a:lstStyle/>
          <a:p>
            <a:r>
              <a:rPr lang="en-US" dirty="0"/>
              <a:t>Midterm Grade Rosters</a:t>
            </a:r>
          </a:p>
        </p:txBody>
      </p:sp>
      <p:sp>
        <p:nvSpPr>
          <p:cNvPr id="12" name="Text Placeholder 11"/>
          <p:cNvSpPr>
            <a:spLocks noGrp="1"/>
          </p:cNvSpPr>
          <p:nvPr>
            <p:ph type="body" sz="quarter" idx="13"/>
          </p:nvPr>
        </p:nvSpPr>
        <p:spPr/>
        <p:txBody>
          <a:bodyPr/>
          <a:lstStyle/>
          <a:p>
            <a:endParaRPr lang="en-US"/>
          </a:p>
        </p:txBody>
      </p:sp>
      <p:pic>
        <p:nvPicPr>
          <p:cNvPr id="11" name="Picture 10"/>
          <p:cNvPicPr>
            <a:picLocks noChangeAspect="1"/>
          </p:cNvPicPr>
          <p:nvPr/>
        </p:nvPicPr>
        <p:blipFill>
          <a:blip r:embed="rId3"/>
          <a:stretch>
            <a:fillRect/>
          </a:stretch>
        </p:blipFill>
        <p:spPr>
          <a:xfrm>
            <a:off x="5012146" y="1293092"/>
            <a:ext cx="7085149" cy="4248728"/>
          </a:xfrm>
          <a:prstGeom prst="rect">
            <a:avLst/>
          </a:prstGeom>
        </p:spPr>
      </p:pic>
    </p:spTree>
    <p:extLst>
      <p:ext uri="{BB962C8B-B14F-4D97-AF65-F5344CB8AC3E}">
        <p14:creationId xmlns:p14="http://schemas.microsoft.com/office/powerpoint/2010/main" val="4524125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52852" y="3481208"/>
            <a:ext cx="6253464" cy="2357728"/>
          </a:xfrm>
        </p:spPr>
        <p:txBody>
          <a:bodyPr/>
          <a:lstStyle/>
          <a:p>
            <a:endParaRPr lang="en-US" dirty="0"/>
          </a:p>
        </p:txBody>
      </p:sp>
      <p:sp>
        <p:nvSpPr>
          <p:cNvPr id="3" name="Title 2"/>
          <p:cNvSpPr>
            <a:spLocks noGrp="1"/>
          </p:cNvSpPr>
          <p:nvPr>
            <p:ph type="title"/>
          </p:nvPr>
        </p:nvSpPr>
        <p:spPr>
          <a:xfrm>
            <a:off x="445008" y="384516"/>
            <a:ext cx="10629837" cy="1143000"/>
          </a:xfrm>
        </p:spPr>
        <p:txBody>
          <a:bodyPr>
            <a:normAutofit fontScale="90000"/>
          </a:bodyPr>
          <a:lstStyle/>
          <a:p>
            <a:r>
              <a:rPr lang="en-US" dirty="0"/>
              <a:t>Academic Concerns Referrals</a:t>
            </a:r>
            <a:br>
              <a:rPr lang="en-US" dirty="0"/>
            </a:br>
            <a:endParaRPr lang="en-US" dirty="0"/>
          </a:p>
        </p:txBody>
      </p:sp>
      <p:sp>
        <p:nvSpPr>
          <p:cNvPr id="4" name="Text Placeholder 3"/>
          <p:cNvSpPr>
            <a:spLocks noGrp="1"/>
          </p:cNvSpPr>
          <p:nvPr>
            <p:ph type="body" sz="quarter" idx="13"/>
          </p:nvPr>
        </p:nvSpPr>
        <p:spPr/>
        <p:txBody>
          <a:bodyPr/>
          <a:lstStyle/>
          <a:p>
            <a:endParaRPr lang="en-US"/>
          </a:p>
        </p:txBody>
      </p:sp>
      <p:pic>
        <p:nvPicPr>
          <p:cNvPr id="5" name="Picture 4"/>
          <p:cNvPicPr>
            <a:picLocks noChangeAspect="1"/>
          </p:cNvPicPr>
          <p:nvPr/>
        </p:nvPicPr>
        <p:blipFill>
          <a:blip r:embed="rId3"/>
          <a:stretch>
            <a:fillRect/>
          </a:stretch>
        </p:blipFill>
        <p:spPr>
          <a:xfrm>
            <a:off x="567397" y="956016"/>
            <a:ext cx="1609725" cy="1952625"/>
          </a:xfrm>
          <a:prstGeom prst="rect">
            <a:avLst/>
          </a:prstGeom>
        </p:spPr>
      </p:pic>
      <p:sp>
        <p:nvSpPr>
          <p:cNvPr id="8" name="TextBox 7"/>
          <p:cNvSpPr txBox="1"/>
          <p:nvPr/>
        </p:nvSpPr>
        <p:spPr>
          <a:xfrm>
            <a:off x="2911117" y="991496"/>
            <a:ext cx="7821540" cy="369332"/>
          </a:xfrm>
          <a:prstGeom prst="rect">
            <a:avLst/>
          </a:prstGeom>
          <a:noFill/>
        </p:spPr>
        <p:txBody>
          <a:bodyPr wrap="square" rtlCol="0">
            <a:spAutoFit/>
          </a:bodyPr>
          <a:lstStyle/>
          <a:p>
            <a:r>
              <a:rPr lang="en-US" dirty="0">
                <a:hlinkClick r:id="rId4"/>
              </a:rPr>
              <a:t>https://cm.maxient.com/reportingform.php?LoyolaUnivChicago&amp;layout_id=3</a:t>
            </a:r>
            <a:endParaRPr lang="en-US" dirty="0"/>
          </a:p>
        </p:txBody>
      </p:sp>
      <p:pic>
        <p:nvPicPr>
          <p:cNvPr id="9" name="Picture 8"/>
          <p:cNvPicPr>
            <a:picLocks noChangeAspect="1"/>
          </p:cNvPicPr>
          <p:nvPr/>
        </p:nvPicPr>
        <p:blipFill>
          <a:blip r:embed="rId5"/>
          <a:stretch>
            <a:fillRect/>
          </a:stretch>
        </p:blipFill>
        <p:spPr>
          <a:xfrm>
            <a:off x="3052852" y="1360828"/>
            <a:ext cx="7059234" cy="5383501"/>
          </a:xfrm>
          <a:prstGeom prst="rect">
            <a:avLst/>
          </a:prstGeom>
        </p:spPr>
      </p:pic>
    </p:spTree>
    <p:extLst>
      <p:ext uri="{BB962C8B-B14F-4D97-AF65-F5344CB8AC3E}">
        <p14:creationId xmlns:p14="http://schemas.microsoft.com/office/powerpoint/2010/main" val="8779262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67327" y="156685"/>
            <a:ext cx="10629837" cy="757715"/>
          </a:xfrm>
        </p:spPr>
        <p:txBody>
          <a:bodyPr>
            <a:normAutofit/>
          </a:bodyPr>
          <a:lstStyle/>
          <a:p>
            <a:r>
              <a:rPr lang="en-US" dirty="0"/>
              <a:t>Rambler Resources for Student Success</a:t>
            </a:r>
          </a:p>
        </p:txBody>
      </p:sp>
      <p:sp>
        <p:nvSpPr>
          <p:cNvPr id="4" name="Text Placeholder 3"/>
          <p:cNvSpPr>
            <a:spLocks noGrp="1"/>
          </p:cNvSpPr>
          <p:nvPr>
            <p:ph type="body" sz="quarter" idx="13"/>
          </p:nvPr>
        </p:nvSpPr>
        <p:spPr/>
        <p:txBody>
          <a:bodyPr/>
          <a:lstStyle/>
          <a:p>
            <a:endParaRPr lang="en-US"/>
          </a:p>
        </p:txBody>
      </p:sp>
      <p:pic>
        <p:nvPicPr>
          <p:cNvPr id="6" name="Picture 5"/>
          <p:cNvPicPr>
            <a:picLocks noChangeAspect="1"/>
          </p:cNvPicPr>
          <p:nvPr/>
        </p:nvPicPr>
        <p:blipFill>
          <a:blip r:embed="rId3"/>
          <a:stretch>
            <a:fillRect/>
          </a:stretch>
        </p:blipFill>
        <p:spPr>
          <a:xfrm>
            <a:off x="736658" y="1098417"/>
            <a:ext cx="10291173" cy="6000750"/>
          </a:xfrm>
          <a:prstGeom prst="rect">
            <a:avLst/>
          </a:prstGeom>
        </p:spPr>
      </p:pic>
      <p:sp>
        <p:nvSpPr>
          <p:cNvPr id="8" name="TextBox 7"/>
          <p:cNvSpPr txBox="1"/>
          <p:nvPr/>
        </p:nvSpPr>
        <p:spPr>
          <a:xfrm>
            <a:off x="711201" y="775252"/>
            <a:ext cx="10062816" cy="646331"/>
          </a:xfrm>
          <a:prstGeom prst="rect">
            <a:avLst/>
          </a:prstGeom>
          <a:noFill/>
        </p:spPr>
        <p:txBody>
          <a:bodyPr wrap="square" rtlCol="0">
            <a:spAutoFit/>
          </a:bodyPr>
          <a:lstStyle/>
          <a:p>
            <a:r>
              <a:rPr lang="en-US" dirty="0">
                <a:hlinkClick r:id="rId4"/>
              </a:rPr>
              <a:t>www.luc.edu/ramblerresources</a:t>
            </a:r>
            <a:endParaRPr lang="en-US" dirty="0"/>
          </a:p>
          <a:p>
            <a:endParaRPr lang="en-US" dirty="0"/>
          </a:p>
        </p:txBody>
      </p:sp>
    </p:spTree>
    <p:extLst>
      <p:ext uri="{BB962C8B-B14F-4D97-AF65-F5344CB8AC3E}">
        <p14:creationId xmlns:p14="http://schemas.microsoft.com/office/powerpoint/2010/main" val="20095183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495AA94-94A7-48C4-BD04-82802AEB8DD0}"/>
              </a:ext>
            </a:extLst>
          </p:cNvPr>
          <p:cNvSpPr/>
          <p:nvPr/>
        </p:nvSpPr>
        <p:spPr>
          <a:xfrm>
            <a:off x="0" y="4217504"/>
            <a:ext cx="12192000" cy="2703442"/>
          </a:xfrm>
          <a:prstGeom prst="rect">
            <a:avLst/>
          </a:prstGeom>
          <a:solidFill>
            <a:srgbClr val="742241"/>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11" name="Picture 11" descr="An image of peer tutors and SI leaders in front of the Information Commons.">
            <a:extLst>
              <a:ext uri="{FF2B5EF4-FFF2-40B4-BE49-F238E27FC236}">
                <a16:creationId xmlns:a16="http://schemas.microsoft.com/office/drawing/2014/main" id="{73773D15-4AA6-45F4-9908-7D1A970C1567}"/>
              </a:ext>
            </a:extLst>
          </p:cNvPr>
          <p:cNvPicPr>
            <a:picLocks noChangeAspect="1"/>
          </p:cNvPicPr>
          <p:nvPr/>
        </p:nvPicPr>
        <p:blipFill>
          <a:blip r:embed="rId3"/>
          <a:stretch>
            <a:fillRect/>
          </a:stretch>
        </p:blipFill>
        <p:spPr>
          <a:xfrm>
            <a:off x="6844749" y="4417828"/>
            <a:ext cx="4618082" cy="2287739"/>
          </a:xfrm>
          <a:prstGeom prst="rect">
            <a:avLst/>
          </a:prstGeom>
        </p:spPr>
      </p:pic>
      <p:pic>
        <p:nvPicPr>
          <p:cNvPr id="6" name="Picture 6" descr="The Tutoring Center staff in front of a banner that reads Tutoring Center. ">
            <a:extLst>
              <a:ext uri="{FF2B5EF4-FFF2-40B4-BE49-F238E27FC236}">
                <a16:creationId xmlns:a16="http://schemas.microsoft.com/office/drawing/2014/main" id="{D76C02B9-098C-40B4-9152-2A8C10D5FD73}"/>
              </a:ext>
            </a:extLst>
          </p:cNvPr>
          <p:cNvPicPr>
            <a:picLocks noChangeAspect="1"/>
          </p:cNvPicPr>
          <p:nvPr/>
        </p:nvPicPr>
        <p:blipFill>
          <a:blip r:embed="rId4"/>
          <a:stretch>
            <a:fillRect/>
          </a:stretch>
        </p:blipFill>
        <p:spPr>
          <a:xfrm>
            <a:off x="4345206" y="4419300"/>
            <a:ext cx="2272147" cy="2285399"/>
          </a:xfrm>
          <a:prstGeom prst="rect">
            <a:avLst/>
          </a:prstGeom>
        </p:spPr>
      </p:pic>
      <p:pic>
        <p:nvPicPr>
          <p:cNvPr id="13" name="Picture 13" descr="Icon&#10;&#10;Description automatically generated">
            <a:extLst>
              <a:ext uri="{FF2B5EF4-FFF2-40B4-BE49-F238E27FC236}">
                <a16:creationId xmlns:a16="http://schemas.microsoft.com/office/drawing/2014/main" id="{9F6DB879-6FAF-448A-A286-37C6826465D5}"/>
              </a:ext>
            </a:extLst>
          </p:cNvPr>
          <p:cNvPicPr>
            <a:picLocks noChangeAspect="1"/>
          </p:cNvPicPr>
          <p:nvPr/>
        </p:nvPicPr>
        <p:blipFill>
          <a:blip r:embed="rId5"/>
          <a:stretch>
            <a:fillRect/>
          </a:stretch>
        </p:blipFill>
        <p:spPr>
          <a:xfrm>
            <a:off x="556591" y="754444"/>
            <a:ext cx="11085443" cy="2864328"/>
          </a:xfrm>
          <a:prstGeom prst="rect">
            <a:avLst/>
          </a:prstGeom>
        </p:spPr>
      </p:pic>
      <p:pic>
        <p:nvPicPr>
          <p:cNvPr id="15" name="Picture 15" descr="A group of people posing for a photo&#10;&#10;Description automatically generated">
            <a:extLst>
              <a:ext uri="{FF2B5EF4-FFF2-40B4-BE49-F238E27FC236}">
                <a16:creationId xmlns:a16="http://schemas.microsoft.com/office/drawing/2014/main" id="{862476FC-61D9-4CDA-B24A-22E8E9EFA2A5}"/>
              </a:ext>
            </a:extLst>
          </p:cNvPr>
          <p:cNvPicPr>
            <a:picLocks noChangeAspect="1"/>
          </p:cNvPicPr>
          <p:nvPr/>
        </p:nvPicPr>
        <p:blipFill>
          <a:blip r:embed="rId6"/>
          <a:stretch>
            <a:fillRect/>
          </a:stretch>
        </p:blipFill>
        <p:spPr>
          <a:xfrm>
            <a:off x="735496" y="4416410"/>
            <a:ext cx="3392557" cy="2285757"/>
          </a:xfrm>
          <a:prstGeom prst="rect">
            <a:avLst/>
          </a:prstGeom>
        </p:spPr>
      </p:pic>
    </p:spTree>
    <p:extLst>
      <p:ext uri="{BB962C8B-B14F-4D97-AF65-F5344CB8AC3E}">
        <p14:creationId xmlns:p14="http://schemas.microsoft.com/office/powerpoint/2010/main" val="33609736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18675" y="1714527"/>
            <a:ext cx="5560821" cy="4425225"/>
          </a:xfrm>
        </p:spPr>
        <p:txBody>
          <a:bodyPr vert="horz" lIns="91440" tIns="45720" rIns="91440" bIns="45720" rtlCol="0" anchor="t">
            <a:normAutofit/>
          </a:bodyPr>
          <a:lstStyle/>
          <a:p>
            <a:r>
              <a:rPr lang="en-US" sz="3600" b="1" dirty="0">
                <a:latin typeface="Myriad Pro"/>
              </a:rPr>
              <a:t>Our Goal</a:t>
            </a:r>
            <a:r>
              <a:rPr lang="en-US" sz="3600" dirty="0">
                <a:latin typeface="Myriad Pro"/>
              </a:rPr>
              <a:t>: Help students succeed academically!</a:t>
            </a:r>
          </a:p>
          <a:p>
            <a:r>
              <a:rPr lang="en-US" sz="3600" b="1" dirty="0">
                <a:latin typeface="Myriad Pro"/>
              </a:rPr>
              <a:t>Locations</a:t>
            </a:r>
            <a:r>
              <a:rPr lang="en-US" sz="3600" dirty="0">
                <a:latin typeface="Myriad Pro"/>
              </a:rPr>
              <a:t>: Sullivan Center (LSC), Lewis Towers (WTC), and online</a:t>
            </a:r>
          </a:p>
          <a:p>
            <a:r>
              <a:rPr lang="en-US" sz="3600" b="1" dirty="0">
                <a:highlight>
                  <a:srgbClr val="FFFF00"/>
                </a:highlight>
                <a:latin typeface="Myriad Pro"/>
              </a:rPr>
              <a:t>FREE</a:t>
            </a:r>
            <a:r>
              <a:rPr lang="en-US" sz="3600" dirty="0">
                <a:highlight>
                  <a:srgbClr val="FFFF00"/>
                </a:highlight>
                <a:latin typeface="Myriad Pro"/>
              </a:rPr>
              <a:t> </a:t>
            </a:r>
            <a:r>
              <a:rPr lang="en-US" sz="3600" dirty="0">
                <a:latin typeface="Myriad Pro"/>
              </a:rPr>
              <a:t>services for all undergrad LUC students!</a:t>
            </a:r>
          </a:p>
          <a:p>
            <a:endParaRPr lang="en-US"/>
          </a:p>
        </p:txBody>
      </p:sp>
      <p:sp>
        <p:nvSpPr>
          <p:cNvPr id="3" name="Title 2"/>
          <p:cNvSpPr>
            <a:spLocks noGrp="1"/>
          </p:cNvSpPr>
          <p:nvPr>
            <p:ph type="title"/>
          </p:nvPr>
        </p:nvSpPr>
        <p:spPr>
          <a:xfrm>
            <a:off x="418678" y="629036"/>
            <a:ext cx="10629837" cy="1143000"/>
          </a:xfrm>
        </p:spPr>
        <p:txBody>
          <a:bodyPr/>
          <a:lstStyle/>
          <a:p>
            <a:r>
              <a:rPr lang="en-US"/>
              <a:t>Tutoring Center</a:t>
            </a:r>
          </a:p>
        </p:txBody>
      </p:sp>
      <p:pic>
        <p:nvPicPr>
          <p:cNvPr id="4" name="Picture 4" descr="A picture containing mirror, game&#10;&#10;Description generated with very high confidence">
            <a:extLst>
              <a:ext uri="{FF2B5EF4-FFF2-40B4-BE49-F238E27FC236}">
                <a16:creationId xmlns:a16="http://schemas.microsoft.com/office/drawing/2014/main" id="{800EEE98-CCD7-433C-9BF9-7314F893F14E}"/>
              </a:ext>
            </a:extLst>
          </p:cNvPr>
          <p:cNvPicPr>
            <a:picLocks noChangeAspect="1"/>
          </p:cNvPicPr>
          <p:nvPr/>
        </p:nvPicPr>
        <p:blipFill>
          <a:blip r:embed="rId3"/>
          <a:stretch>
            <a:fillRect/>
          </a:stretch>
        </p:blipFill>
        <p:spPr>
          <a:xfrm>
            <a:off x="6128882" y="704333"/>
            <a:ext cx="5824579" cy="5428894"/>
          </a:xfrm>
          <a:prstGeom prst="rect">
            <a:avLst/>
          </a:prstGeom>
        </p:spPr>
      </p:pic>
    </p:spTree>
    <p:extLst>
      <p:ext uri="{BB962C8B-B14F-4D97-AF65-F5344CB8AC3E}">
        <p14:creationId xmlns:p14="http://schemas.microsoft.com/office/powerpoint/2010/main" val="27935176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Content Placeholder 1">
            <a:extLst>
              <a:ext uri="{FF2B5EF4-FFF2-40B4-BE49-F238E27FC236}">
                <a16:creationId xmlns:a16="http://schemas.microsoft.com/office/drawing/2014/main" id="{5FC63366-4794-48E6-8646-D065EE3C8B7D}"/>
              </a:ext>
            </a:extLst>
          </p:cNvPr>
          <p:cNvSpPr txBox="1">
            <a:spLocks/>
          </p:cNvSpPr>
          <p:nvPr/>
        </p:nvSpPr>
        <p:spPr>
          <a:xfrm>
            <a:off x="418675" y="2628926"/>
            <a:ext cx="5368664" cy="3504200"/>
          </a:xfrm>
          <a:prstGeom prst="rect">
            <a:avLst/>
          </a:prstGeom>
        </p:spPr>
        <p:txBody>
          <a:bodyPr vert="horz" lIns="91440" tIns="45720" rIns="91440" bIns="45720" rtlCol="0" anchor="t">
            <a:normAutofit lnSpcReduction="10000"/>
          </a:bodyPr>
          <a:lstStyle>
            <a:lvl1pPr marL="457200" marR="0" indent="-457200" algn="l" defTabSz="457200" rtl="0" eaLnBrk="1" fontAlgn="auto" latinLnBrk="0" hangingPunct="1">
              <a:lnSpc>
                <a:spcPct val="100000"/>
              </a:lnSpc>
              <a:spcBef>
                <a:spcPct val="20000"/>
              </a:spcBef>
              <a:spcAft>
                <a:spcPts val="0"/>
              </a:spcAft>
              <a:buClrTx/>
              <a:buSzTx/>
              <a:buFont typeface="Arial"/>
              <a:buChar char="•"/>
              <a:tabLst/>
              <a:defRPr sz="3200" kern="1200">
                <a:solidFill>
                  <a:schemeClr val="tx1"/>
                </a:solidFill>
                <a:latin typeface="Myriad Pro" pitchFamily="34" charset="0"/>
                <a:ea typeface="+mn-ea"/>
                <a:cs typeface="Myriad Pro" pitchFamily="34" charset="0"/>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a:latin typeface="Myriad Pro"/>
              </a:rPr>
              <a:t>Review Course Concepts</a:t>
            </a:r>
          </a:p>
          <a:p>
            <a:r>
              <a:rPr lang="en-US" sz="2800" dirty="0">
                <a:latin typeface="Myriad Pro"/>
              </a:rPr>
              <a:t>Make new friends</a:t>
            </a:r>
          </a:p>
          <a:p>
            <a:r>
              <a:rPr lang="en-US" sz="2800" dirty="0">
                <a:latin typeface="Myriad Pro"/>
              </a:rPr>
              <a:t>Led by an upper-class student</a:t>
            </a:r>
            <a:endParaRPr lang="en-US" sz="2800"/>
          </a:p>
          <a:p>
            <a:r>
              <a:rPr lang="en-US" sz="2800" dirty="0">
                <a:latin typeface="Myriad Pro"/>
              </a:rPr>
              <a:t>Supports select 100 and 200 level courses</a:t>
            </a:r>
          </a:p>
          <a:p>
            <a:r>
              <a:rPr lang="en-US" sz="2800" dirty="0">
                <a:latin typeface="Myriad Pro"/>
              </a:rPr>
              <a:t>Drop-in sessions (SI &amp; tutoring)</a:t>
            </a:r>
          </a:p>
          <a:p>
            <a:r>
              <a:rPr lang="en-US" sz="2800" dirty="0">
                <a:latin typeface="Myriad Pro"/>
              </a:rPr>
              <a:t>Appointments (tutoring)</a:t>
            </a:r>
            <a:endParaRPr lang="en-US" dirty="0"/>
          </a:p>
          <a:p>
            <a:pPr lvl="1"/>
            <a:endParaRPr lang="en-US"/>
          </a:p>
          <a:p>
            <a:endParaRPr lang="en-US"/>
          </a:p>
        </p:txBody>
      </p:sp>
      <p:sp>
        <p:nvSpPr>
          <p:cNvPr id="25" name="Title 2">
            <a:extLst>
              <a:ext uri="{FF2B5EF4-FFF2-40B4-BE49-F238E27FC236}">
                <a16:creationId xmlns:a16="http://schemas.microsoft.com/office/drawing/2014/main" id="{E1012412-179C-401D-A61F-0285E5B87397}"/>
              </a:ext>
            </a:extLst>
          </p:cNvPr>
          <p:cNvSpPr>
            <a:spLocks noGrp="1"/>
          </p:cNvSpPr>
          <p:nvPr>
            <p:ph type="title"/>
          </p:nvPr>
        </p:nvSpPr>
        <p:spPr>
          <a:xfrm>
            <a:off x="418678" y="1145871"/>
            <a:ext cx="5366725" cy="1143000"/>
          </a:xfrm>
        </p:spPr>
        <p:txBody>
          <a:bodyPr>
            <a:normAutofit fontScale="90000"/>
          </a:bodyPr>
          <a:lstStyle/>
          <a:p>
            <a:pPr algn="ctr"/>
            <a:r>
              <a:rPr lang="en-US" sz="2900" dirty="0">
                <a:latin typeface="Myriad Pro"/>
              </a:rPr>
              <a:t>Peer Tutoring and </a:t>
            </a:r>
            <a:br>
              <a:rPr lang="en-US" sz="2900" dirty="0">
                <a:latin typeface="Myriad Pro"/>
              </a:rPr>
            </a:br>
            <a:r>
              <a:rPr lang="en-US" sz="2900" dirty="0">
                <a:latin typeface="Myriad Pro"/>
              </a:rPr>
              <a:t>Supplemental Instruction (SI)</a:t>
            </a:r>
            <a:endParaRPr lang="en-US" sz="2900" dirty="0"/>
          </a:p>
        </p:txBody>
      </p:sp>
      <p:sp>
        <p:nvSpPr>
          <p:cNvPr id="29" name="Title 2">
            <a:extLst>
              <a:ext uri="{FF2B5EF4-FFF2-40B4-BE49-F238E27FC236}">
                <a16:creationId xmlns:a16="http://schemas.microsoft.com/office/drawing/2014/main" id="{3694F7E2-8E64-42A4-A804-B777BB778D53}"/>
              </a:ext>
            </a:extLst>
          </p:cNvPr>
          <p:cNvSpPr txBox="1">
            <a:spLocks/>
          </p:cNvSpPr>
          <p:nvPr/>
        </p:nvSpPr>
        <p:spPr>
          <a:xfrm>
            <a:off x="6259011" y="1321712"/>
            <a:ext cx="5363973"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rgbClr val="800000"/>
                </a:solidFill>
                <a:latin typeface="Myriad Pro" pitchFamily="34" charset="0"/>
                <a:ea typeface="+mj-ea"/>
                <a:cs typeface="Myriad Pro" pitchFamily="34" charset="0"/>
              </a:defRPr>
            </a:lvl1pPr>
          </a:lstStyle>
          <a:p>
            <a:pPr algn="ctr"/>
            <a:r>
              <a:rPr lang="en-US" sz="2900" dirty="0">
                <a:latin typeface="Myriad Pro"/>
              </a:rPr>
              <a:t>Success Coaching</a:t>
            </a:r>
            <a:endParaRPr lang="en-US" dirty="0"/>
          </a:p>
        </p:txBody>
      </p:sp>
      <p:sp>
        <p:nvSpPr>
          <p:cNvPr id="30" name="Content Placeholder 1">
            <a:extLst>
              <a:ext uri="{FF2B5EF4-FFF2-40B4-BE49-F238E27FC236}">
                <a16:creationId xmlns:a16="http://schemas.microsoft.com/office/drawing/2014/main" id="{25691A2A-98A1-4FB4-857E-0C48857337D0}"/>
              </a:ext>
            </a:extLst>
          </p:cNvPr>
          <p:cNvSpPr txBox="1">
            <a:spLocks/>
          </p:cNvSpPr>
          <p:nvPr/>
        </p:nvSpPr>
        <p:spPr>
          <a:xfrm>
            <a:off x="6255882" y="2626550"/>
            <a:ext cx="5357787" cy="3504199"/>
          </a:xfrm>
          <a:prstGeom prst="rect">
            <a:avLst/>
          </a:prstGeom>
        </p:spPr>
        <p:txBody>
          <a:bodyPr vert="horz" lIns="91440" tIns="45720" rIns="91440" bIns="45720" rtlCol="0" anchor="t">
            <a:normAutofit lnSpcReduction="10000"/>
          </a:bodyPr>
          <a:lstStyle>
            <a:lvl1pPr marL="457200" marR="0" indent="-457200" algn="l" defTabSz="457200" rtl="0" eaLnBrk="1" fontAlgn="auto" latinLnBrk="0" hangingPunct="1">
              <a:lnSpc>
                <a:spcPct val="100000"/>
              </a:lnSpc>
              <a:spcBef>
                <a:spcPct val="20000"/>
              </a:spcBef>
              <a:spcAft>
                <a:spcPts val="0"/>
              </a:spcAft>
              <a:buClrTx/>
              <a:buSzTx/>
              <a:buFont typeface="Arial"/>
              <a:buChar char="•"/>
              <a:tabLst/>
              <a:defRPr sz="3200" kern="1200">
                <a:solidFill>
                  <a:schemeClr val="tx1"/>
                </a:solidFill>
                <a:latin typeface="Myriad Pro" pitchFamily="34" charset="0"/>
                <a:ea typeface="+mn-ea"/>
                <a:cs typeface="Myriad Pro" pitchFamily="34" charset="0"/>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a:latin typeface="Myriad Pro"/>
              </a:rPr>
              <a:t>One-on one coaching with a trained graduate student</a:t>
            </a:r>
          </a:p>
          <a:p>
            <a:r>
              <a:rPr lang="en-US" sz="2800" dirty="0">
                <a:latin typeface="Myriad Pro"/>
              </a:rPr>
              <a:t>Individualized to meet your specific academic needs</a:t>
            </a:r>
          </a:p>
          <a:p>
            <a:r>
              <a:rPr lang="en-US" sz="2800" dirty="0">
                <a:latin typeface="Myriad Pro"/>
              </a:rPr>
              <a:t>Hone in on executive functioning skills (time management, exam prep, concentration, etc.) </a:t>
            </a:r>
          </a:p>
        </p:txBody>
      </p:sp>
    </p:spTree>
    <p:extLst>
      <p:ext uri="{BB962C8B-B14F-4D97-AF65-F5344CB8AC3E}">
        <p14:creationId xmlns:p14="http://schemas.microsoft.com/office/powerpoint/2010/main" val="558881899"/>
      </p:ext>
    </p:extLst>
  </p:cSld>
  <p:clrMapOvr>
    <a:masterClrMapping/>
  </p:clrMapOvr>
</p:sld>
</file>

<file path=ppt/theme/theme1.xml><?xml version="1.0" encoding="utf-8"?>
<a:theme xmlns:a="http://schemas.openxmlformats.org/drawingml/2006/main" name="_powerPointMaster_university_myriadMin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0ba38ebc-482e-42ff-aebf-88bbea3caf7f">
      <UserInfo>
        <DisplayName>Tappel, Katie</DisplayName>
        <AccountId>12</AccountId>
        <AccountType/>
      </UserInfo>
      <UserInfo>
        <DisplayName>Lachance, Jessie</DisplayName>
        <AccountId>17</AccountId>
        <AccountType/>
      </UserInfo>
      <UserInfo>
        <DisplayName>Miller, Debra</DisplayName>
        <AccountId>175</AccountId>
        <AccountType/>
      </UserInfo>
      <UserInfo>
        <DisplayName>Daniels, Mary Kate</DisplayName>
        <AccountId>128</AccountId>
        <AccountType/>
      </UserInfo>
      <UserInfo>
        <DisplayName>Suits Baer, Benjamin</DisplayName>
        <AccountId>21</AccountId>
        <AccountType/>
      </UserInfo>
    </SharedWithUsers>
    <DefaultSectionNames xmlns="82e25761-1845-4eee-b6f5-08f41bbdd0dd" xsi:nil="true"/>
    <Is_Collaboration_Space_Locked xmlns="82e25761-1845-4eee-b6f5-08f41bbdd0dd" xsi:nil="true"/>
    <AppVersion xmlns="82e25761-1845-4eee-b6f5-08f41bbdd0dd" xsi:nil="true"/>
    <_ip_UnifiedCompliancePolicyUIAction xmlns="http://schemas.microsoft.com/sharepoint/v3" xsi:nil="true"/>
    <Templates xmlns="82e25761-1845-4eee-b6f5-08f41bbdd0dd" xsi:nil="true"/>
    <FolderType xmlns="82e25761-1845-4eee-b6f5-08f41bbdd0dd" xsi:nil="true"/>
    <Students xmlns="82e25761-1845-4eee-b6f5-08f41bbdd0dd">
      <UserInfo>
        <DisplayName/>
        <AccountId xsi:nil="true"/>
        <AccountType/>
      </UserInfo>
    </Students>
    <Student_Groups xmlns="82e25761-1845-4eee-b6f5-08f41bbdd0dd">
      <UserInfo>
        <DisplayName/>
        <AccountId xsi:nil="true"/>
        <AccountType/>
      </UserInfo>
    </Student_Groups>
    <Self_Registration_Enabled xmlns="82e25761-1845-4eee-b6f5-08f41bbdd0dd" xsi:nil="true"/>
    <Invited_Students xmlns="82e25761-1845-4eee-b6f5-08f41bbdd0dd" xsi:nil="true"/>
    <IsNotebookLocked xmlns="82e25761-1845-4eee-b6f5-08f41bbdd0dd" xsi:nil="true"/>
    <_ip_UnifiedCompliancePolicyProperties xmlns="http://schemas.microsoft.com/sharepoint/v3" xsi:nil="true"/>
    <Math_Settings xmlns="82e25761-1845-4eee-b6f5-08f41bbdd0dd" xsi:nil="true"/>
    <Invited_Teachers xmlns="82e25761-1845-4eee-b6f5-08f41bbdd0dd" xsi:nil="true"/>
    <Owner xmlns="82e25761-1845-4eee-b6f5-08f41bbdd0dd">
      <UserInfo>
        <DisplayName/>
        <AccountId xsi:nil="true"/>
        <AccountType/>
      </UserInfo>
    </Owner>
    <Teachers xmlns="82e25761-1845-4eee-b6f5-08f41bbdd0dd">
      <UserInfo>
        <DisplayName/>
        <AccountId xsi:nil="true"/>
        <AccountType/>
      </UserInfo>
    </Teachers>
    <Has_Teacher_Only_SectionGroup xmlns="82e25761-1845-4eee-b6f5-08f41bbdd0dd" xsi:nil="true"/>
    <TeamsChannelId xmlns="82e25761-1845-4eee-b6f5-08f41bbdd0dd" xsi:nil="true"/>
    <NotebookType xmlns="82e25761-1845-4eee-b6f5-08f41bbdd0dd" xsi:nil="true"/>
    <CultureName xmlns="82e25761-1845-4eee-b6f5-08f41bbdd0dd"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53C0B3185053F49985F4930F4162139" ma:contentTypeVersion="33" ma:contentTypeDescription="Create a new document." ma:contentTypeScope="" ma:versionID="04d75a0b397a1a4c1f0861692685d7e9">
  <xsd:schema xmlns:xsd="http://www.w3.org/2001/XMLSchema" xmlns:xs="http://www.w3.org/2001/XMLSchema" xmlns:p="http://schemas.microsoft.com/office/2006/metadata/properties" xmlns:ns1="http://schemas.microsoft.com/sharepoint/v3" xmlns:ns3="82e25761-1845-4eee-b6f5-08f41bbdd0dd" xmlns:ns4="0ba38ebc-482e-42ff-aebf-88bbea3caf7f" targetNamespace="http://schemas.microsoft.com/office/2006/metadata/properties" ma:root="true" ma:fieldsID="7056a702310d8c273ec4160c5638cbff" ns1:_="" ns3:_="" ns4:_="">
    <xsd:import namespace="http://schemas.microsoft.com/sharepoint/v3"/>
    <xsd:import namespace="82e25761-1845-4eee-b6f5-08f41bbdd0dd"/>
    <xsd:import namespace="0ba38ebc-482e-42ff-aebf-88bbea3caf7f"/>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ServiceAutoTags" minOccurs="0"/>
                <xsd:element ref="ns3:MediaServiceOCR" minOccurs="0"/>
                <xsd:element ref="ns3:MediaServiceLocation" minOccurs="0"/>
                <xsd:element ref="ns3:NotebookType" minOccurs="0"/>
                <xsd:element ref="ns3:FolderType" minOccurs="0"/>
                <xsd:element ref="ns3:CultureName" minOccurs="0"/>
                <xsd:element ref="ns3:AppVersion" minOccurs="0"/>
                <xsd:element ref="ns3:TeamsChannelId" minOccurs="0"/>
                <xsd:element ref="ns3:Owner" minOccurs="0"/>
                <xsd:element ref="ns3:Math_Settings" minOccurs="0"/>
                <xsd:element ref="ns3:DefaultSectionNames" minOccurs="0"/>
                <xsd:element ref="ns3:Templates" minOccurs="0"/>
                <xsd:element ref="ns3:Teachers" minOccurs="0"/>
                <xsd:element ref="ns3:Students" minOccurs="0"/>
                <xsd:element ref="ns3:Student_Groups" minOccurs="0"/>
                <xsd:element ref="ns3:Invited_Teachers" minOccurs="0"/>
                <xsd:element ref="ns3:Invited_Students" minOccurs="0"/>
                <xsd:element ref="ns3:Self_Registration_Enabled" minOccurs="0"/>
                <xsd:element ref="ns3:Has_Teacher_Only_SectionGroup" minOccurs="0"/>
                <xsd:element ref="ns3:Is_Collaboration_Space_Locked" minOccurs="0"/>
                <xsd:element ref="ns3:IsNotebookLocked" minOccurs="0"/>
                <xsd:element ref="ns3:MediaServiceAutoKeyPoints" minOccurs="0"/>
                <xsd:element ref="ns3:MediaServiceKeyPoints" minOccurs="0"/>
                <xsd:element ref="ns3:MediaServiceGenerationTime" minOccurs="0"/>
                <xsd:element ref="ns3:MediaServiceEventHashCode"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39" nillable="true" ma:displayName="Unified Compliance Policy Properties" ma:hidden="true" ma:internalName="_ip_UnifiedCompliancePolicyProperties">
      <xsd:simpleType>
        <xsd:restriction base="dms:Note"/>
      </xsd:simpleType>
    </xsd:element>
    <xsd:element name="_ip_UnifiedCompliancePolicyUIAction" ma:index="4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2e25761-1845-4eee-b6f5-08f41bbdd0d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Location" ma:index="16" nillable="true" ma:displayName="MediaServiceLocation" ma:internalName="MediaServiceLocation" ma:readOnly="true">
      <xsd:simpleType>
        <xsd:restriction base="dms:Text"/>
      </xsd:simpleType>
    </xsd:element>
    <xsd:element name="NotebookType" ma:index="17" nillable="true" ma:displayName="Notebook Type" ma:internalName="NotebookType">
      <xsd:simpleType>
        <xsd:restriction base="dms:Text"/>
      </xsd:simpleType>
    </xsd:element>
    <xsd:element name="FolderType" ma:index="18" nillable="true" ma:displayName="Folder Type" ma:internalName="FolderType">
      <xsd:simpleType>
        <xsd:restriction base="dms:Text"/>
      </xsd:simpleType>
    </xsd:element>
    <xsd:element name="CultureName" ma:index="19" nillable="true" ma:displayName="Culture Name" ma:internalName="CultureName">
      <xsd:simpleType>
        <xsd:restriction base="dms:Text"/>
      </xsd:simpleType>
    </xsd:element>
    <xsd:element name="AppVersion" ma:index="20" nillable="true" ma:displayName="App Version" ma:internalName="AppVersion">
      <xsd:simpleType>
        <xsd:restriction base="dms:Text"/>
      </xsd:simpleType>
    </xsd:element>
    <xsd:element name="TeamsChannelId" ma:index="21" nillable="true" ma:displayName="Teams Channel Id" ma:internalName="TeamsChannelId">
      <xsd:simpleType>
        <xsd:restriction base="dms:Text"/>
      </xsd:simpleType>
    </xsd:element>
    <xsd:element name="Owner" ma:index="22"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th_Settings" ma:index="23" nillable="true" ma:displayName="Math Settings" ma:internalName="Math_Settings">
      <xsd:simpleType>
        <xsd:restriction base="dms:Text"/>
      </xsd:simpleType>
    </xsd:element>
    <xsd:element name="DefaultSectionNames" ma:index="24" nillable="true" ma:displayName="Default Section Names" ma:internalName="DefaultSectionNames">
      <xsd:simpleType>
        <xsd:restriction base="dms:Note">
          <xsd:maxLength value="255"/>
        </xsd:restriction>
      </xsd:simpleType>
    </xsd:element>
    <xsd:element name="Templates" ma:index="25" nillable="true" ma:displayName="Templates" ma:internalName="Templates">
      <xsd:simpleType>
        <xsd:restriction base="dms:Note">
          <xsd:maxLength value="255"/>
        </xsd:restriction>
      </xsd:simpleType>
    </xsd:element>
    <xsd:element name="Teachers" ma:index="26"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27"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28"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Invited_Teachers" ma:index="29" nillable="true" ma:displayName="Invited Teachers" ma:internalName="Invited_Teachers">
      <xsd:simpleType>
        <xsd:restriction base="dms:Note">
          <xsd:maxLength value="255"/>
        </xsd:restriction>
      </xsd:simpleType>
    </xsd:element>
    <xsd:element name="Invited_Students" ma:index="30" nillable="true" ma:displayName="Invited Students" ma:internalName="Invited_Students">
      <xsd:simpleType>
        <xsd:restriction base="dms:Note">
          <xsd:maxLength value="255"/>
        </xsd:restriction>
      </xsd:simpleType>
    </xsd:element>
    <xsd:element name="Self_Registration_Enabled" ma:index="31" nillable="true" ma:displayName="Self Registration Enabled" ma:internalName="Self_Registration_Enabled">
      <xsd:simpleType>
        <xsd:restriction base="dms:Boolean"/>
      </xsd:simpleType>
    </xsd:element>
    <xsd:element name="Has_Teacher_Only_SectionGroup" ma:index="32" nillable="true" ma:displayName="Has Teacher Only SectionGroup" ma:internalName="Has_Teacher_Only_SectionGroup">
      <xsd:simpleType>
        <xsd:restriction base="dms:Boolean"/>
      </xsd:simpleType>
    </xsd:element>
    <xsd:element name="Is_Collaboration_Space_Locked" ma:index="33" nillable="true" ma:displayName="Is Collaboration Space Locked" ma:internalName="Is_Collaboration_Space_Locked">
      <xsd:simpleType>
        <xsd:restriction base="dms:Boolean"/>
      </xsd:simpleType>
    </xsd:element>
    <xsd:element name="IsNotebookLocked" ma:index="34" nillable="true" ma:displayName="Is Notebook Locked" ma:internalName="IsNotebookLocked">
      <xsd:simpleType>
        <xsd:restriction base="dms:Boolean"/>
      </xsd:simpleType>
    </xsd:element>
    <xsd:element name="MediaServiceAutoKeyPoints" ma:index="35" nillable="true" ma:displayName="MediaServiceAutoKeyPoints" ma:hidden="true" ma:internalName="MediaServiceAutoKeyPoints" ma:readOnly="true">
      <xsd:simpleType>
        <xsd:restriction base="dms:Note"/>
      </xsd:simpleType>
    </xsd:element>
    <xsd:element name="MediaServiceKeyPoints" ma:index="36" nillable="true" ma:displayName="KeyPoints" ma:internalName="MediaServiceKeyPoints" ma:readOnly="true">
      <xsd:simpleType>
        <xsd:restriction base="dms:Note">
          <xsd:maxLength value="255"/>
        </xsd:restriction>
      </xsd:simpleType>
    </xsd:element>
    <xsd:element name="MediaServiceGenerationTime" ma:index="37" nillable="true" ma:displayName="MediaServiceGenerationTime" ma:hidden="true" ma:internalName="MediaServiceGenerationTime" ma:readOnly="true">
      <xsd:simpleType>
        <xsd:restriction base="dms:Text"/>
      </xsd:simpleType>
    </xsd:element>
    <xsd:element name="MediaServiceEventHashCode" ma:index="3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ba38ebc-482e-42ff-aebf-88bbea3caf7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CAFC298-AAAA-49C6-888C-4C047851AFEF}">
  <ds:schemaRefs>
    <ds:schemaRef ds:uri="http://schemas.microsoft.com/office/infopath/2007/PartnerControls"/>
    <ds:schemaRef ds:uri="http://purl.org/dc/elements/1.1/"/>
    <ds:schemaRef ds:uri="http://schemas.microsoft.com/office/2006/metadata/properties"/>
    <ds:schemaRef ds:uri="http://schemas.microsoft.com/sharepoint/v3"/>
    <ds:schemaRef ds:uri="http://purl.org/dc/terms/"/>
    <ds:schemaRef ds:uri="http://schemas.openxmlformats.org/package/2006/metadata/core-properties"/>
    <ds:schemaRef ds:uri="0ba38ebc-482e-42ff-aebf-88bbea3caf7f"/>
    <ds:schemaRef ds:uri="http://schemas.microsoft.com/office/2006/documentManagement/types"/>
    <ds:schemaRef ds:uri="82e25761-1845-4eee-b6f5-08f41bbdd0dd"/>
    <ds:schemaRef ds:uri="http://www.w3.org/XML/1998/namespace"/>
    <ds:schemaRef ds:uri="http://purl.org/dc/dcmitype/"/>
  </ds:schemaRefs>
</ds:datastoreItem>
</file>

<file path=customXml/itemProps2.xml><?xml version="1.0" encoding="utf-8"?>
<ds:datastoreItem xmlns:ds="http://schemas.openxmlformats.org/officeDocument/2006/customXml" ds:itemID="{57F91BAB-42A5-4E37-9242-0D493CDE2C36}">
  <ds:schemaRefs>
    <ds:schemaRef ds:uri="http://schemas.microsoft.com/sharepoint/v3/contenttype/forms"/>
  </ds:schemaRefs>
</ds:datastoreItem>
</file>

<file path=customXml/itemProps3.xml><?xml version="1.0" encoding="utf-8"?>
<ds:datastoreItem xmlns:ds="http://schemas.openxmlformats.org/officeDocument/2006/customXml" ds:itemID="{62619A3B-4D78-4A84-BEAC-4EBD5D096D3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82e25761-1845-4eee-b6f5-08f41bbdd0dd"/>
    <ds:schemaRef ds:uri="0ba38ebc-482e-42ff-aebf-88bbea3caf7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powerPoint_university_minionMyriad</Template>
  <TotalTime>0</TotalTime>
  <Words>1010</Words>
  <Application>Microsoft Office PowerPoint</Application>
  <PresentationFormat>Widescreen</PresentationFormat>
  <Paragraphs>178</Paragraphs>
  <Slides>19</Slides>
  <Notes>19</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_powerPointMaster_university_myriadMinion</vt:lpstr>
      <vt:lpstr>PowerPoint Presentation</vt:lpstr>
      <vt:lpstr>PowerPoint Presentation</vt:lpstr>
      <vt:lpstr>Learning and Student Success https://www.luc.edu/sas/learningandstudentsuccess/</vt:lpstr>
      <vt:lpstr>Midterm Grade Rosters</vt:lpstr>
      <vt:lpstr>Academic Concerns Referrals </vt:lpstr>
      <vt:lpstr>Rambler Resources for Student Success</vt:lpstr>
      <vt:lpstr>PowerPoint Presentation</vt:lpstr>
      <vt:lpstr>Tutoring Center</vt:lpstr>
      <vt:lpstr>Peer Tutoring and  Supplemental Instruction (SI)</vt:lpstr>
      <vt:lpstr>PowerPoint Presentation</vt:lpstr>
      <vt:lpstr>Registration process</vt:lpstr>
      <vt:lpstr>Student Accessibility Center</vt:lpstr>
      <vt:lpstr>What are Accommodations?</vt:lpstr>
      <vt:lpstr>Accommodations at LUC</vt:lpstr>
      <vt:lpstr>Assistive Tech and Auxiliary Services</vt:lpstr>
      <vt:lpstr>SAC Students</vt:lpstr>
      <vt:lpstr>PowerPoint Presentation</vt:lpstr>
      <vt:lpstr>SAC Contact Information for Faculty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817</cp:revision>
  <dcterms:created xsi:type="dcterms:W3CDTF">2014-10-20T16:32:03Z</dcterms:created>
  <dcterms:modified xsi:type="dcterms:W3CDTF">2021-08-17T21:10:20Z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0x010100953C0B3185053F49985F4930F4162139</vt:lpwstr>
  </property>
  <property fmtid="{D5CDD505-2E9C-101B-9397-08002B2CF9AE}" pid="3" name="Order">
    <vt:r8>687000</vt:r8>
  </property>
  <property fmtid="{D5CDD505-2E9C-101B-9397-08002B2CF9AE}" pid="4" name="xd_Signature">
    <vt:bool>false</vt:bool>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ies>
</file>